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92">
          <p15:clr>
            <a:srgbClr val="A4A3A4"/>
          </p15:clr>
        </p15:guide>
        <p15:guide id="2" pos="7056">
          <p15:clr>
            <a:srgbClr val="A4A3A4"/>
          </p15:clr>
        </p15:guide>
        <p15:guide id="3" orient="horz" pos="3168">
          <p15:clr>
            <a:srgbClr val="A4A3A4"/>
          </p15:clr>
        </p15:guide>
      </p15:sldGuideLst>
    </p:ext>
    <p:ext uri="GoogleSlidesCustomDataVersion2">
      <go:slidesCustomData xmlns:go="http://customooxmlschemas.google.com/" r:id="rId24" roundtripDataSignature="AMtx7mhiRBt+c11IMY+M3aujUJf9Ex42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92" orient="horz"/>
        <p:guide pos="7056"/>
        <p:guide pos="316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6.xml"/><Relationship Id="rId22" Type="http://schemas.openxmlformats.org/officeDocument/2006/relationships/font" Target="fonts/OpenSans-italic.fntdata"/><Relationship Id="rId10" Type="http://schemas.openxmlformats.org/officeDocument/2006/relationships/slide" Target="slides/slide5.xml"/><Relationship Id="rId21" Type="http://schemas.openxmlformats.org/officeDocument/2006/relationships/font" Target="fonts/OpenSans-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c735b9fb5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1ec735b9fb5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Slide" type="title">
  <p:cSld name="TITLE">
    <p:bg>
      <p:bgPr>
        <a:gradFill>
          <a:gsLst>
            <a:gs pos="0">
              <a:schemeClr val="accent2"/>
            </a:gs>
            <a:gs pos="100000">
              <a:schemeClr val="accent4"/>
            </a:gs>
          </a:gsLst>
          <a:lin ang="2700000" scaled="0"/>
        </a:gradFill>
      </p:bgPr>
    </p:bg>
    <p:spTree>
      <p:nvGrpSpPr>
        <p:cNvPr id="15" name="Shape 15"/>
        <p:cNvGrpSpPr/>
        <p:nvPr/>
      </p:nvGrpSpPr>
      <p:grpSpPr>
        <a:xfrm>
          <a:off x="0" y="0"/>
          <a:ext cx="0" cy="0"/>
          <a:chOff x="0" y="0"/>
          <a:chExt cx="0" cy="0"/>
        </a:xfrm>
      </p:grpSpPr>
      <p:sp>
        <p:nvSpPr>
          <p:cNvPr id="16" name="Google Shape;16;p16"/>
          <p:cNvSpPr txBox="1"/>
          <p:nvPr>
            <p:ph type="ctrTitle"/>
          </p:nvPr>
        </p:nvSpPr>
        <p:spPr>
          <a:xfrm>
            <a:off x="1298448" y="594360"/>
            <a:ext cx="6272784" cy="28437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5400"/>
              <a:buFont typeface="Open Sans"/>
              <a:buNone/>
              <a:defRPr b="1" i="0"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subTitle"/>
          </p:nvPr>
        </p:nvSpPr>
        <p:spPr>
          <a:xfrm>
            <a:off x="5641848" y="4700016"/>
            <a:ext cx="5093208" cy="1197864"/>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8" name="Google Shape;18;p16"/>
          <p:cNvCxnSpPr/>
          <p:nvPr/>
        </p:nvCxnSpPr>
        <p:spPr>
          <a:xfrm>
            <a:off x="1301262" y="3496322"/>
            <a:ext cx="0" cy="3352800"/>
          </a:xfrm>
          <a:prstGeom prst="straightConnector1">
            <a:avLst/>
          </a:prstGeom>
          <a:noFill/>
          <a:ln cap="sq" cmpd="sng" w="25400">
            <a:solidFill>
              <a:schemeClr val="lt1"/>
            </a:solidFill>
            <a:prstDash val="solid"/>
            <a:bevel/>
            <a:headEnd len="sm" w="sm" type="none"/>
            <a:tailEnd len="sm" w="sm" type="none"/>
          </a:ln>
        </p:spPr>
      </p:cxnSp>
      <p:sp>
        <p:nvSpPr>
          <p:cNvPr id="19" name="Google Shape;19;p16"/>
          <p:cNvSpPr/>
          <p:nvPr/>
        </p:nvSpPr>
        <p:spPr>
          <a:xfrm>
            <a:off x="8217780" y="2973840"/>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0" name="Google Shape;20;p16"/>
          <p:cNvSpPr/>
          <p:nvPr/>
        </p:nvSpPr>
        <p:spPr>
          <a:xfrm>
            <a:off x="7859002" y="2744546"/>
            <a:ext cx="139038" cy="139038"/>
          </a:xfrm>
          <a:custGeom>
            <a:rect b="b" l="l" r="r" t="t"/>
            <a:pathLst>
              <a:path extrusionOk="0" h="139038" w="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1" name="Google Shape;21;p16"/>
          <p:cNvSpPr/>
          <p:nvPr/>
        </p:nvSpPr>
        <p:spPr>
          <a:xfrm>
            <a:off x="7843462" y="3198265"/>
            <a:ext cx="127713" cy="127713"/>
          </a:xfrm>
          <a:custGeom>
            <a:rect b="b" l="l" r="r" t="t"/>
            <a:pathLst>
              <a:path extrusionOk="0" h="127713" w="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gradFill>
          <a:gsLst>
            <a:gs pos="0">
              <a:schemeClr val="accent2"/>
            </a:gs>
            <a:gs pos="100000">
              <a:schemeClr val="accent4"/>
            </a:gs>
          </a:gsLst>
          <a:lin ang="2700000" scaled="0"/>
        </a:gradFill>
      </p:bgPr>
    </p:bg>
    <p:spTree>
      <p:nvGrpSpPr>
        <p:cNvPr id="94" name="Shape 94"/>
        <p:cNvGrpSpPr/>
        <p:nvPr/>
      </p:nvGrpSpPr>
      <p:grpSpPr>
        <a:xfrm>
          <a:off x="0" y="0"/>
          <a:ext cx="0" cy="0"/>
          <a:chOff x="0" y="0"/>
          <a:chExt cx="0" cy="0"/>
        </a:xfrm>
      </p:grpSpPr>
      <p:sp>
        <p:nvSpPr>
          <p:cNvPr id="95" name="Google Shape;95;p25"/>
          <p:cNvSpPr txBox="1"/>
          <p:nvPr>
            <p:ph type="ctrTitle"/>
          </p:nvPr>
        </p:nvSpPr>
        <p:spPr>
          <a:xfrm>
            <a:off x="1524000" y="1463040"/>
            <a:ext cx="9144000" cy="234086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Open Sans"/>
              <a:buNone/>
              <a:defRPr b="1" i="0"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5"/>
          <p:cNvSpPr txBox="1"/>
          <p:nvPr>
            <p:ph idx="1" type="subTitle"/>
          </p:nvPr>
        </p:nvSpPr>
        <p:spPr>
          <a:xfrm>
            <a:off x="1527048" y="3858768"/>
            <a:ext cx="9144000" cy="132588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7" name="Google Shape;97;p25"/>
          <p:cNvSpPr/>
          <p:nvPr/>
        </p:nvSpPr>
        <p:spPr>
          <a:xfrm>
            <a:off x="10772266" y="3054359"/>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8" name="Google Shape;98;p25"/>
          <p:cNvSpPr/>
          <p:nvPr/>
        </p:nvSpPr>
        <p:spPr>
          <a:xfrm>
            <a:off x="10724364" y="2515838"/>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9" name="Google Shape;99;p25"/>
          <p:cNvSpPr/>
          <p:nvPr/>
        </p:nvSpPr>
        <p:spPr>
          <a:xfrm>
            <a:off x="11024834" y="2787572"/>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0" name="Google Shape;100;p25"/>
          <p:cNvSpPr/>
          <p:nvPr/>
        </p:nvSpPr>
        <p:spPr>
          <a:xfrm>
            <a:off x="1261869" y="2633448"/>
            <a:ext cx="151536" cy="151536"/>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1" name="Google Shape;101;p25"/>
          <p:cNvSpPr/>
          <p:nvPr/>
        </p:nvSpPr>
        <p:spPr>
          <a:xfrm>
            <a:off x="1064053" y="3083338"/>
            <a:ext cx="95759" cy="95759"/>
          </a:xfrm>
          <a:custGeom>
            <a:rect b="b" l="l" r="r" t="t"/>
            <a:pathLst>
              <a:path extrusionOk="0" h="95759" w="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2" name="Google Shape;102;p25"/>
          <p:cNvSpPr/>
          <p:nvPr/>
        </p:nvSpPr>
        <p:spPr>
          <a:xfrm>
            <a:off x="1413405" y="3492870"/>
            <a:ext cx="108625" cy="108625"/>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gradFill>
          <a:gsLst>
            <a:gs pos="0">
              <a:schemeClr val="accent2"/>
            </a:gs>
            <a:gs pos="100000">
              <a:schemeClr val="accent4"/>
            </a:gs>
          </a:gsLst>
          <a:lin ang="18900000" scaled="0"/>
        </a:gradFill>
      </p:bgPr>
    </p:bg>
    <p:spTree>
      <p:nvGrpSpPr>
        <p:cNvPr id="103" name="Shape 103"/>
        <p:cNvGrpSpPr/>
        <p:nvPr/>
      </p:nvGrpSpPr>
      <p:grpSpPr>
        <a:xfrm>
          <a:off x="0" y="0"/>
          <a:ext cx="0" cy="0"/>
          <a:chOff x="0" y="0"/>
          <a:chExt cx="0" cy="0"/>
        </a:xfrm>
      </p:grpSpPr>
      <p:sp>
        <p:nvSpPr>
          <p:cNvPr id="104" name="Google Shape;104;p26"/>
          <p:cNvSpPr txBox="1"/>
          <p:nvPr>
            <p:ph type="title"/>
          </p:nvPr>
        </p:nvSpPr>
        <p:spPr>
          <a:xfrm>
            <a:off x="576072" y="365125"/>
            <a:ext cx="1077163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400"/>
              <a:buFont typeface="Open Sans"/>
              <a:buNone/>
              <a:defRPr b="1"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6"/>
          <p:cNvSpPr txBox="1"/>
          <p:nvPr>
            <p:ph idx="1" type="body"/>
          </p:nvPr>
        </p:nvSpPr>
        <p:spPr>
          <a:xfrm>
            <a:off x="576072" y="1825625"/>
            <a:ext cx="10771632"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a:solidFill>
                  <a:schemeClr val="lt1"/>
                </a:solidFil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26"/>
          <p:cNvSpPr txBox="1"/>
          <p:nvPr>
            <p:ph idx="10" type="dt"/>
          </p:nvPr>
        </p:nvSpPr>
        <p:spPr>
          <a:xfrm>
            <a:off x="658368"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6"/>
          <p:cNvSpPr txBox="1"/>
          <p:nvPr>
            <p:ph idx="11" type="ftr"/>
          </p:nvPr>
        </p:nvSpPr>
        <p:spPr>
          <a:xfrm>
            <a:off x="8503920" y="841248"/>
            <a:ext cx="3630168"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lt1"/>
                </a:solidFill>
                <a:latin typeface="Open Sans"/>
                <a:ea typeface="Open Sans"/>
                <a:cs typeface="Open Sans"/>
                <a:sym typeface="Open Sans"/>
              </a:defRPr>
            </a:lvl1pPr>
            <a:lvl2pPr indent="0" lvl="1" marL="0" algn="r">
              <a:spcBef>
                <a:spcPts val="0"/>
              </a:spcBef>
              <a:buNone/>
              <a:defRPr b="1" i="0" sz="1200" cap="none">
                <a:solidFill>
                  <a:schemeClr val="lt1"/>
                </a:solidFill>
                <a:latin typeface="Open Sans"/>
                <a:ea typeface="Open Sans"/>
                <a:cs typeface="Open Sans"/>
                <a:sym typeface="Open Sans"/>
              </a:defRPr>
            </a:lvl2pPr>
            <a:lvl3pPr indent="0" lvl="2" marL="0" algn="r">
              <a:spcBef>
                <a:spcPts val="0"/>
              </a:spcBef>
              <a:buNone/>
              <a:defRPr b="1" i="0" sz="1200" cap="none">
                <a:solidFill>
                  <a:schemeClr val="lt1"/>
                </a:solidFill>
                <a:latin typeface="Open Sans"/>
                <a:ea typeface="Open Sans"/>
                <a:cs typeface="Open Sans"/>
                <a:sym typeface="Open Sans"/>
              </a:defRPr>
            </a:lvl3pPr>
            <a:lvl4pPr indent="0" lvl="3" marL="0" algn="r">
              <a:spcBef>
                <a:spcPts val="0"/>
              </a:spcBef>
              <a:buNone/>
              <a:defRPr b="1" i="0" sz="1200" cap="none">
                <a:solidFill>
                  <a:schemeClr val="lt1"/>
                </a:solidFill>
                <a:latin typeface="Open Sans"/>
                <a:ea typeface="Open Sans"/>
                <a:cs typeface="Open Sans"/>
                <a:sym typeface="Open Sans"/>
              </a:defRPr>
            </a:lvl4pPr>
            <a:lvl5pPr indent="0" lvl="4" marL="0" algn="r">
              <a:spcBef>
                <a:spcPts val="0"/>
              </a:spcBef>
              <a:buNone/>
              <a:defRPr b="1" i="0" sz="1200" cap="none">
                <a:solidFill>
                  <a:schemeClr val="lt1"/>
                </a:solidFill>
                <a:latin typeface="Open Sans"/>
                <a:ea typeface="Open Sans"/>
                <a:cs typeface="Open Sans"/>
                <a:sym typeface="Open Sans"/>
              </a:defRPr>
            </a:lvl5pPr>
            <a:lvl6pPr indent="0" lvl="5" marL="0" algn="r">
              <a:spcBef>
                <a:spcPts val="0"/>
              </a:spcBef>
              <a:buNone/>
              <a:defRPr b="1" i="0" sz="1200" cap="none">
                <a:solidFill>
                  <a:schemeClr val="lt1"/>
                </a:solidFill>
                <a:latin typeface="Open Sans"/>
                <a:ea typeface="Open Sans"/>
                <a:cs typeface="Open Sans"/>
                <a:sym typeface="Open Sans"/>
              </a:defRPr>
            </a:lvl6pPr>
            <a:lvl7pPr indent="0" lvl="6" marL="0" algn="r">
              <a:spcBef>
                <a:spcPts val="0"/>
              </a:spcBef>
              <a:buNone/>
              <a:defRPr b="1" i="0" sz="1200" cap="none">
                <a:solidFill>
                  <a:schemeClr val="lt1"/>
                </a:solidFill>
                <a:latin typeface="Open Sans"/>
                <a:ea typeface="Open Sans"/>
                <a:cs typeface="Open Sans"/>
                <a:sym typeface="Open Sans"/>
              </a:defRPr>
            </a:lvl7pPr>
            <a:lvl8pPr indent="0" lvl="7" marL="0" algn="r">
              <a:spcBef>
                <a:spcPts val="0"/>
              </a:spcBef>
              <a:buNone/>
              <a:defRPr b="1" i="0" sz="1200" cap="none">
                <a:solidFill>
                  <a:schemeClr val="lt1"/>
                </a:solidFill>
                <a:latin typeface="Open Sans"/>
                <a:ea typeface="Open Sans"/>
                <a:cs typeface="Open Sans"/>
                <a:sym typeface="Open Sans"/>
              </a:defRPr>
            </a:lvl8pPr>
            <a:lvl9pPr indent="0" lvl="8" marL="0" algn="r">
              <a:spcBef>
                <a:spcPts val="0"/>
              </a:spcBef>
              <a:buNone/>
              <a:defRPr b="1" i="0" sz="1200" cap="non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26"/>
          <p:cNvSpPr/>
          <p:nvPr/>
        </p:nvSpPr>
        <p:spPr>
          <a:xfrm>
            <a:off x="11202264" y="344083"/>
            <a:ext cx="151536" cy="151536"/>
          </a:xfrm>
          <a:custGeom>
            <a:rect b="b" l="l" r="r" t="t"/>
            <a:pathLst>
              <a:path extrusionOk="0" h="151536" w="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0" name="Google Shape;110;p26"/>
          <p:cNvSpPr/>
          <p:nvPr/>
        </p:nvSpPr>
        <p:spPr>
          <a:xfrm>
            <a:off x="11563141" y="590910"/>
            <a:ext cx="108625" cy="108625"/>
          </a:xfrm>
          <a:custGeom>
            <a:rect b="b" l="l" r="r" t="t"/>
            <a:pathLst>
              <a:path extrusionOk="0" h="108625" w="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1" name="Shape 111"/>
        <p:cNvGrpSpPr/>
        <p:nvPr/>
      </p:nvGrpSpPr>
      <p:grpSpPr>
        <a:xfrm>
          <a:off x="0" y="0"/>
          <a:ext cx="0" cy="0"/>
          <a:chOff x="0" y="0"/>
          <a:chExt cx="0" cy="0"/>
        </a:xfrm>
      </p:grpSpPr>
      <p:sp>
        <p:nvSpPr>
          <p:cNvPr id="112" name="Google Shape;11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7"/>
          <p:cNvSpPr txBox="1"/>
          <p:nvPr>
            <p:ph idx="1" type="body"/>
          </p:nvPr>
        </p:nvSpPr>
        <p:spPr>
          <a:xfrm>
            <a:off x="1444752" y="1825625"/>
            <a:ext cx="4553712" cy="435133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27"/>
          <p:cNvSpPr txBox="1"/>
          <p:nvPr>
            <p:ph idx="2" type="body"/>
          </p:nvPr>
        </p:nvSpPr>
        <p:spPr>
          <a:xfrm>
            <a:off x="6784848" y="1825625"/>
            <a:ext cx="4553712" cy="435133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5" name="Google Shape;115;p27"/>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
        <p:nvSpPr>
          <p:cNvPr id="116" name="Google Shape;116;p27"/>
          <p:cNvSpPr/>
          <p:nvPr/>
        </p:nvSpPr>
        <p:spPr>
          <a:xfrm>
            <a:off x="10508317" y="49220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7" name="Google Shape;117;p27"/>
          <p:cNvSpPr/>
          <p:nvPr/>
        </p:nvSpPr>
        <p:spPr>
          <a:xfrm>
            <a:off x="11477944" y="105558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8" name="Google Shape;118;p27"/>
          <p:cNvSpPr/>
          <p:nvPr/>
        </p:nvSpPr>
        <p:spPr>
          <a:xfrm>
            <a:off x="11241555" y="44663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19" name="Shape 119"/>
        <p:cNvGrpSpPr/>
        <p:nvPr/>
      </p:nvGrpSpPr>
      <p:grpSpPr>
        <a:xfrm>
          <a:off x="0" y="0"/>
          <a:ext cx="0" cy="0"/>
          <a:chOff x="0" y="0"/>
          <a:chExt cx="0" cy="0"/>
        </a:xfrm>
      </p:grpSpPr>
      <p:sp>
        <p:nvSpPr>
          <p:cNvPr id="120" name="Google Shape;120;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8"/>
          <p:cNvSpPr txBox="1"/>
          <p:nvPr>
            <p:ph idx="1" type="body"/>
          </p:nvPr>
        </p:nvSpPr>
        <p:spPr>
          <a:xfrm>
            <a:off x="1444752" y="1681163"/>
            <a:ext cx="28346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28"/>
          <p:cNvSpPr txBox="1"/>
          <p:nvPr>
            <p:ph idx="2" type="body"/>
          </p:nvPr>
        </p:nvSpPr>
        <p:spPr>
          <a:xfrm>
            <a:off x="1444752" y="2505075"/>
            <a:ext cx="28346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8"/>
          <p:cNvSpPr txBox="1"/>
          <p:nvPr>
            <p:ph idx="3" type="body"/>
          </p:nvPr>
        </p:nvSpPr>
        <p:spPr>
          <a:xfrm>
            <a:off x="4983480" y="1681163"/>
            <a:ext cx="28346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4" name="Google Shape;124;p28"/>
          <p:cNvSpPr txBox="1"/>
          <p:nvPr>
            <p:ph idx="4" type="body"/>
          </p:nvPr>
        </p:nvSpPr>
        <p:spPr>
          <a:xfrm>
            <a:off x="4983480" y="2505075"/>
            <a:ext cx="28346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5" name="Google Shape;125;p28"/>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
        <p:nvSpPr>
          <p:cNvPr id="126" name="Google Shape;126;p28"/>
          <p:cNvSpPr/>
          <p:nvPr/>
        </p:nvSpPr>
        <p:spPr>
          <a:xfrm>
            <a:off x="10508317" y="49220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7" name="Google Shape;127;p28"/>
          <p:cNvSpPr/>
          <p:nvPr/>
        </p:nvSpPr>
        <p:spPr>
          <a:xfrm>
            <a:off x="11477944" y="105558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8" name="Google Shape;128;p28"/>
          <p:cNvSpPr/>
          <p:nvPr/>
        </p:nvSpPr>
        <p:spPr>
          <a:xfrm>
            <a:off x="11241555" y="44663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9" name="Google Shape;129;p28"/>
          <p:cNvSpPr txBox="1"/>
          <p:nvPr>
            <p:ph idx="5" type="body"/>
          </p:nvPr>
        </p:nvSpPr>
        <p:spPr>
          <a:xfrm>
            <a:off x="8531352" y="1769269"/>
            <a:ext cx="28346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0" name="Google Shape;130;p28"/>
          <p:cNvSpPr txBox="1"/>
          <p:nvPr>
            <p:ph idx="6" type="body"/>
          </p:nvPr>
        </p:nvSpPr>
        <p:spPr>
          <a:xfrm>
            <a:off x="8531352" y="2593181"/>
            <a:ext cx="2834640"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6" name="Google Shape;136;p29"/>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1" name="Google Shape;141;p30"/>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2" name="Shape 142"/>
        <p:cNvGrpSpPr/>
        <p:nvPr/>
      </p:nvGrpSpPr>
      <p:grpSpPr>
        <a:xfrm>
          <a:off x="0" y="0"/>
          <a:ext cx="0" cy="0"/>
          <a:chOff x="0" y="0"/>
          <a:chExt cx="0" cy="0"/>
        </a:xfrm>
      </p:grpSpPr>
      <p:sp>
        <p:nvSpPr>
          <p:cNvPr id="143" name="Google Shape;143;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5" name="Google Shape;145;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6" name="Google Shape;146;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9" name="Google Shape;149;p31"/>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0" name="Shape 150"/>
        <p:cNvGrpSpPr/>
        <p:nvPr/>
      </p:nvGrpSpPr>
      <p:grpSpPr>
        <a:xfrm>
          <a:off x="0" y="0"/>
          <a:ext cx="0" cy="0"/>
          <a:chOff x="0" y="0"/>
          <a:chExt cx="0" cy="0"/>
        </a:xfrm>
      </p:grpSpPr>
      <p:sp>
        <p:nvSpPr>
          <p:cNvPr id="151" name="Google Shape;151;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32"/>
          <p:cNvSpPr/>
          <p:nvPr>
            <p:ph idx="2" type="pic"/>
          </p:nvPr>
        </p:nvSpPr>
        <p:spPr>
          <a:xfrm>
            <a:off x="5183188" y="987425"/>
            <a:ext cx="6172200" cy="4873625"/>
          </a:xfrm>
          <a:prstGeom prst="rect">
            <a:avLst/>
          </a:prstGeom>
          <a:noFill/>
          <a:ln>
            <a:noFill/>
          </a:ln>
        </p:spPr>
      </p:sp>
      <p:sp>
        <p:nvSpPr>
          <p:cNvPr id="153" name="Google Shape;153;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4" name="Google Shape;15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57" name="Google Shape;157;p32"/>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bg>
      <p:bgPr>
        <a:gradFill>
          <a:gsLst>
            <a:gs pos="0">
              <a:schemeClr val="accent2"/>
            </a:gs>
            <a:gs pos="100000">
              <a:schemeClr val="accent4"/>
            </a:gs>
          </a:gsLst>
          <a:lin ang="8100000" scaled="0"/>
        </a:gradFill>
      </p:bgPr>
    </p:bg>
    <p:spTree>
      <p:nvGrpSpPr>
        <p:cNvPr id="22" name="Shape 22"/>
        <p:cNvGrpSpPr/>
        <p:nvPr/>
      </p:nvGrpSpPr>
      <p:grpSpPr>
        <a:xfrm>
          <a:off x="0" y="0"/>
          <a:ext cx="0" cy="0"/>
          <a:chOff x="0" y="0"/>
          <a:chExt cx="0" cy="0"/>
        </a:xfrm>
      </p:grpSpPr>
      <p:sp>
        <p:nvSpPr>
          <p:cNvPr id="23" name="Google Shape;23;p17"/>
          <p:cNvSpPr/>
          <p:nvPr>
            <p:ph idx="2" type="pic"/>
          </p:nvPr>
        </p:nvSpPr>
        <p:spPr>
          <a:xfrm>
            <a:off x="1366432" y="2530058"/>
            <a:ext cx="3707972" cy="3707971"/>
          </a:xfrm>
          <a:prstGeom prst="rect">
            <a:avLst/>
          </a:prstGeom>
          <a:noFill/>
          <a:ln>
            <a:noFill/>
          </a:ln>
        </p:spPr>
      </p:sp>
      <p:sp>
        <p:nvSpPr>
          <p:cNvPr id="24" name="Google Shape;24;p17"/>
          <p:cNvSpPr txBox="1"/>
          <p:nvPr>
            <p:ph type="title"/>
          </p:nvPr>
        </p:nvSpPr>
        <p:spPr>
          <a:xfrm>
            <a:off x="5202936" y="585216"/>
            <a:ext cx="5833872" cy="2276856"/>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6000"/>
              <a:buFont typeface="Open Sans"/>
              <a:buNone/>
              <a:defRPr b="1"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7"/>
          <p:cNvSpPr txBox="1"/>
          <p:nvPr>
            <p:ph idx="10" type="dt"/>
          </p:nvPr>
        </p:nvSpPr>
        <p:spPr>
          <a:xfrm>
            <a:off x="658368" y="20116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1" type="ftr"/>
          </p:nvPr>
        </p:nvSpPr>
        <p:spPr>
          <a:xfrm rot="-5400000">
            <a:off x="-548640" y="1938528"/>
            <a:ext cx="278892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7"/>
          <p:cNvSpPr txBox="1"/>
          <p:nvPr>
            <p:ph idx="12" type="sldNum"/>
          </p:nvPr>
        </p:nvSpPr>
        <p:spPr>
          <a:xfrm>
            <a:off x="8610600" y="20116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lt1"/>
                </a:solidFill>
                <a:latin typeface="Open Sans"/>
                <a:ea typeface="Open Sans"/>
                <a:cs typeface="Open Sans"/>
                <a:sym typeface="Open Sans"/>
              </a:defRPr>
            </a:lvl1pPr>
            <a:lvl2pPr indent="0" lvl="1" marL="0" algn="r">
              <a:spcBef>
                <a:spcPts val="0"/>
              </a:spcBef>
              <a:buNone/>
              <a:defRPr b="1" i="0" sz="1200" cap="none">
                <a:solidFill>
                  <a:schemeClr val="lt1"/>
                </a:solidFill>
                <a:latin typeface="Open Sans"/>
                <a:ea typeface="Open Sans"/>
                <a:cs typeface="Open Sans"/>
                <a:sym typeface="Open Sans"/>
              </a:defRPr>
            </a:lvl2pPr>
            <a:lvl3pPr indent="0" lvl="2" marL="0" algn="r">
              <a:spcBef>
                <a:spcPts val="0"/>
              </a:spcBef>
              <a:buNone/>
              <a:defRPr b="1" i="0" sz="1200" cap="none">
                <a:solidFill>
                  <a:schemeClr val="lt1"/>
                </a:solidFill>
                <a:latin typeface="Open Sans"/>
                <a:ea typeface="Open Sans"/>
                <a:cs typeface="Open Sans"/>
                <a:sym typeface="Open Sans"/>
              </a:defRPr>
            </a:lvl3pPr>
            <a:lvl4pPr indent="0" lvl="3" marL="0" algn="r">
              <a:spcBef>
                <a:spcPts val="0"/>
              </a:spcBef>
              <a:buNone/>
              <a:defRPr b="1" i="0" sz="1200" cap="none">
                <a:solidFill>
                  <a:schemeClr val="lt1"/>
                </a:solidFill>
                <a:latin typeface="Open Sans"/>
                <a:ea typeface="Open Sans"/>
                <a:cs typeface="Open Sans"/>
                <a:sym typeface="Open Sans"/>
              </a:defRPr>
            </a:lvl4pPr>
            <a:lvl5pPr indent="0" lvl="4" marL="0" algn="r">
              <a:spcBef>
                <a:spcPts val="0"/>
              </a:spcBef>
              <a:buNone/>
              <a:defRPr b="1" i="0" sz="1200" cap="none">
                <a:solidFill>
                  <a:schemeClr val="lt1"/>
                </a:solidFill>
                <a:latin typeface="Open Sans"/>
                <a:ea typeface="Open Sans"/>
                <a:cs typeface="Open Sans"/>
                <a:sym typeface="Open Sans"/>
              </a:defRPr>
            </a:lvl5pPr>
            <a:lvl6pPr indent="0" lvl="5" marL="0" algn="r">
              <a:spcBef>
                <a:spcPts val="0"/>
              </a:spcBef>
              <a:buNone/>
              <a:defRPr b="1" i="0" sz="1200" cap="none">
                <a:solidFill>
                  <a:schemeClr val="lt1"/>
                </a:solidFill>
                <a:latin typeface="Open Sans"/>
                <a:ea typeface="Open Sans"/>
                <a:cs typeface="Open Sans"/>
                <a:sym typeface="Open Sans"/>
              </a:defRPr>
            </a:lvl6pPr>
            <a:lvl7pPr indent="0" lvl="6" marL="0" algn="r">
              <a:spcBef>
                <a:spcPts val="0"/>
              </a:spcBef>
              <a:buNone/>
              <a:defRPr b="1" i="0" sz="1200" cap="none">
                <a:solidFill>
                  <a:schemeClr val="lt1"/>
                </a:solidFill>
                <a:latin typeface="Open Sans"/>
                <a:ea typeface="Open Sans"/>
                <a:cs typeface="Open Sans"/>
                <a:sym typeface="Open Sans"/>
              </a:defRPr>
            </a:lvl7pPr>
            <a:lvl8pPr indent="0" lvl="7" marL="0" algn="r">
              <a:spcBef>
                <a:spcPts val="0"/>
              </a:spcBef>
              <a:buNone/>
              <a:defRPr b="1" i="0" sz="1200" cap="none">
                <a:solidFill>
                  <a:schemeClr val="lt1"/>
                </a:solidFill>
                <a:latin typeface="Open Sans"/>
                <a:ea typeface="Open Sans"/>
                <a:cs typeface="Open Sans"/>
                <a:sym typeface="Open Sans"/>
              </a:defRPr>
            </a:lvl8pPr>
            <a:lvl9pPr indent="0" lvl="8" marL="0" algn="r">
              <a:spcBef>
                <a:spcPts val="0"/>
              </a:spcBef>
              <a:buNone/>
              <a:defRPr b="1" i="0" sz="1200" cap="non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cxnSp>
        <p:nvCxnSpPr>
          <p:cNvPr id="28" name="Google Shape;28;p17"/>
          <p:cNvCxnSpPr/>
          <p:nvPr/>
        </p:nvCxnSpPr>
        <p:spPr>
          <a:xfrm>
            <a:off x="856114" y="3503032"/>
            <a:ext cx="0" cy="3346090"/>
          </a:xfrm>
          <a:prstGeom prst="straightConnector1">
            <a:avLst/>
          </a:prstGeom>
          <a:noFill/>
          <a:ln cap="sq" cmpd="sng" w="25400">
            <a:solidFill>
              <a:schemeClr val="lt1"/>
            </a:solidFill>
            <a:prstDash val="solid"/>
            <a:bevel/>
            <a:headEnd len="sm" w="sm" type="none"/>
            <a:tailEnd len="sm" w="sm" type="none"/>
          </a:ln>
        </p:spPr>
      </p:cxnSp>
      <p:sp>
        <p:nvSpPr>
          <p:cNvPr id="29" name="Google Shape;29;p17"/>
          <p:cNvSpPr txBox="1"/>
          <p:nvPr>
            <p:ph idx="1" type="body"/>
          </p:nvPr>
        </p:nvSpPr>
        <p:spPr>
          <a:xfrm>
            <a:off x="5202936" y="3127248"/>
            <a:ext cx="5833872" cy="3118104"/>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800"/>
              <a:buNone/>
              <a:defRPr sz="18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7"/>
          <p:cNvSpPr/>
          <p:nvPr/>
        </p:nvSpPr>
        <p:spPr>
          <a:xfrm>
            <a:off x="4745394" y="276027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 name="Google Shape;31;p17"/>
          <p:cNvSpPr/>
          <p:nvPr/>
        </p:nvSpPr>
        <p:spPr>
          <a:xfrm>
            <a:off x="4386614" y="2530982"/>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2" name="Google Shape;32;p17"/>
          <p:cNvSpPr/>
          <p:nvPr/>
        </p:nvSpPr>
        <p:spPr>
          <a:xfrm>
            <a:off x="1669987" y="6031572"/>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3" name="Shape 33"/>
        <p:cNvGrpSpPr/>
        <p:nvPr/>
      </p:nvGrpSpPr>
      <p:grpSpPr>
        <a:xfrm>
          <a:off x="0" y="0"/>
          <a:ext cx="0" cy="0"/>
          <a:chOff x="0" y="0"/>
          <a:chExt cx="0" cy="0"/>
        </a:xfrm>
      </p:grpSpPr>
      <p:sp>
        <p:nvSpPr>
          <p:cNvPr id="34" name="Google Shape;34;p18"/>
          <p:cNvSpPr/>
          <p:nvPr>
            <p:ph idx="2" type="pic"/>
          </p:nvPr>
        </p:nvSpPr>
        <p:spPr>
          <a:xfrm>
            <a:off x="7451965" y="1665520"/>
            <a:ext cx="4266960" cy="4266968"/>
          </a:xfrm>
          <a:prstGeom prst="rect">
            <a:avLst/>
          </a:prstGeom>
          <a:noFill/>
          <a:ln>
            <a:noFill/>
          </a:ln>
        </p:spPr>
      </p:sp>
      <p:sp>
        <p:nvSpPr>
          <p:cNvPr id="35" name="Google Shape;35;p18"/>
          <p:cNvSpPr txBox="1"/>
          <p:nvPr>
            <p:ph type="title"/>
          </p:nvPr>
        </p:nvSpPr>
        <p:spPr>
          <a:xfrm>
            <a:off x="804672" y="1335024"/>
            <a:ext cx="6190488" cy="11795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400"/>
              <a:buFont typeface="Open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8"/>
          <p:cNvSpPr txBox="1"/>
          <p:nvPr>
            <p:ph idx="1" type="body"/>
          </p:nvPr>
        </p:nvSpPr>
        <p:spPr>
          <a:xfrm>
            <a:off x="850392" y="2825496"/>
            <a:ext cx="6190488" cy="334670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7964424" y="62179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accent2"/>
                </a:solidFill>
                <a:latin typeface="Open Sans"/>
                <a:ea typeface="Open Sans"/>
                <a:cs typeface="Open Sans"/>
                <a:sym typeface="Open Sans"/>
              </a:defRPr>
            </a:lvl1pPr>
            <a:lvl2pPr indent="0" lvl="1" marL="0" algn="r">
              <a:spcBef>
                <a:spcPts val="0"/>
              </a:spcBef>
              <a:buNone/>
              <a:defRPr b="1" i="0" sz="1200" cap="none">
                <a:solidFill>
                  <a:schemeClr val="accent2"/>
                </a:solidFill>
                <a:latin typeface="Open Sans"/>
                <a:ea typeface="Open Sans"/>
                <a:cs typeface="Open Sans"/>
                <a:sym typeface="Open Sans"/>
              </a:defRPr>
            </a:lvl2pPr>
            <a:lvl3pPr indent="0" lvl="2" marL="0" algn="r">
              <a:spcBef>
                <a:spcPts val="0"/>
              </a:spcBef>
              <a:buNone/>
              <a:defRPr b="1" i="0" sz="1200" cap="none">
                <a:solidFill>
                  <a:schemeClr val="accent2"/>
                </a:solidFill>
                <a:latin typeface="Open Sans"/>
                <a:ea typeface="Open Sans"/>
                <a:cs typeface="Open Sans"/>
                <a:sym typeface="Open Sans"/>
              </a:defRPr>
            </a:lvl3pPr>
            <a:lvl4pPr indent="0" lvl="3" marL="0" algn="r">
              <a:spcBef>
                <a:spcPts val="0"/>
              </a:spcBef>
              <a:buNone/>
              <a:defRPr b="1" i="0" sz="1200" cap="none">
                <a:solidFill>
                  <a:schemeClr val="accent2"/>
                </a:solidFill>
                <a:latin typeface="Open Sans"/>
                <a:ea typeface="Open Sans"/>
                <a:cs typeface="Open Sans"/>
                <a:sym typeface="Open Sans"/>
              </a:defRPr>
            </a:lvl4pPr>
            <a:lvl5pPr indent="0" lvl="4" marL="0" algn="r">
              <a:spcBef>
                <a:spcPts val="0"/>
              </a:spcBef>
              <a:buNone/>
              <a:defRPr b="1" i="0" sz="1200" cap="none">
                <a:solidFill>
                  <a:schemeClr val="accent2"/>
                </a:solidFill>
                <a:latin typeface="Open Sans"/>
                <a:ea typeface="Open Sans"/>
                <a:cs typeface="Open Sans"/>
                <a:sym typeface="Open Sans"/>
              </a:defRPr>
            </a:lvl5pPr>
            <a:lvl6pPr indent="0" lvl="5" marL="0" algn="r">
              <a:spcBef>
                <a:spcPts val="0"/>
              </a:spcBef>
              <a:buNone/>
              <a:defRPr b="1" i="0" sz="1200" cap="none">
                <a:solidFill>
                  <a:schemeClr val="accent2"/>
                </a:solidFill>
                <a:latin typeface="Open Sans"/>
                <a:ea typeface="Open Sans"/>
                <a:cs typeface="Open Sans"/>
                <a:sym typeface="Open Sans"/>
              </a:defRPr>
            </a:lvl6pPr>
            <a:lvl7pPr indent="0" lvl="6" marL="0" algn="r">
              <a:spcBef>
                <a:spcPts val="0"/>
              </a:spcBef>
              <a:buNone/>
              <a:defRPr b="1" i="0" sz="1200" cap="none">
                <a:solidFill>
                  <a:schemeClr val="accent2"/>
                </a:solidFill>
                <a:latin typeface="Open Sans"/>
                <a:ea typeface="Open Sans"/>
                <a:cs typeface="Open Sans"/>
                <a:sym typeface="Open Sans"/>
              </a:defRPr>
            </a:lvl7pPr>
            <a:lvl8pPr indent="0" lvl="7" marL="0" algn="r">
              <a:spcBef>
                <a:spcPts val="0"/>
              </a:spcBef>
              <a:buNone/>
              <a:defRPr b="1" i="0" sz="1200" cap="none">
                <a:solidFill>
                  <a:schemeClr val="accent2"/>
                </a:solidFill>
                <a:latin typeface="Open Sans"/>
                <a:ea typeface="Open Sans"/>
                <a:cs typeface="Open Sans"/>
                <a:sym typeface="Open Sans"/>
              </a:defRPr>
            </a:lvl8pPr>
            <a:lvl9pPr indent="0" lvl="8" marL="0" algn="r">
              <a:spcBef>
                <a:spcPts val="0"/>
              </a:spcBef>
              <a:buNone/>
              <a:defRPr b="1" i="0" sz="1200" cap="none">
                <a:solidFill>
                  <a:schemeClr val="accen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cxnSp>
        <p:nvCxnSpPr>
          <p:cNvPr id="40" name="Google Shape;40;p18"/>
          <p:cNvCxnSpPr/>
          <p:nvPr/>
        </p:nvCxnSpPr>
        <p:spPr>
          <a:xfrm>
            <a:off x="0" y="806470"/>
            <a:ext cx="7903723" cy="0"/>
          </a:xfrm>
          <a:prstGeom prst="straightConnector1">
            <a:avLst/>
          </a:prstGeom>
          <a:noFill/>
          <a:ln cap="sq" cmpd="sng" w="25400">
            <a:solidFill>
              <a:schemeClr val="accent2"/>
            </a:solidFill>
            <a:prstDash val="solid"/>
            <a:bevel/>
            <a:headEnd len="sm" w="sm" type="none"/>
            <a:tailEnd len="sm" w="sm" type="none"/>
          </a:ln>
        </p:spPr>
      </p:cxnSp>
      <p:sp>
        <p:nvSpPr>
          <p:cNvPr id="41" name="Google Shape;41;p18"/>
          <p:cNvSpPr/>
          <p:nvPr/>
        </p:nvSpPr>
        <p:spPr>
          <a:xfrm>
            <a:off x="11281590" y="2070656"/>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2" name="Google Shape;42;p18"/>
          <p:cNvSpPr/>
          <p:nvPr/>
        </p:nvSpPr>
        <p:spPr>
          <a:xfrm>
            <a:off x="10969280" y="1780012"/>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5400"/>
              <a:buFont typeface="Open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7" name="Google Shape;47;p19"/>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48" name="Shape 48"/>
        <p:cNvGrpSpPr/>
        <p:nvPr/>
      </p:nvGrpSpPr>
      <p:grpSpPr>
        <a:xfrm>
          <a:off x="0" y="0"/>
          <a:ext cx="0" cy="0"/>
          <a:chOff x="0" y="0"/>
          <a:chExt cx="0" cy="0"/>
        </a:xfrm>
      </p:grpSpPr>
      <p:sp>
        <p:nvSpPr>
          <p:cNvPr id="49" name="Google Shape;49;p20"/>
          <p:cNvSpPr txBox="1"/>
          <p:nvPr>
            <p:ph type="ctrTitle"/>
          </p:nvPr>
        </p:nvSpPr>
        <p:spPr>
          <a:xfrm>
            <a:off x="6391656" y="841248"/>
            <a:ext cx="4434840" cy="3236976"/>
          </a:xfrm>
          <a:prstGeom prst="rect">
            <a:avLst/>
          </a:prstGeom>
          <a:noFill/>
          <a:ln>
            <a:noFill/>
          </a:ln>
        </p:spPr>
        <p:txBody>
          <a:bodyPr anchorCtr="0" anchor="b" bIns="45700" lIns="91425" spcFirstLastPara="1" rIns="91425" wrap="square" tIns="45700">
            <a:normAutofit/>
          </a:bodyPr>
          <a:lstStyle>
            <a:lvl1pPr lvl="0" algn="l">
              <a:lnSpc>
                <a:spcPct val="110000"/>
              </a:lnSpc>
              <a:spcBef>
                <a:spcPts val="1000"/>
              </a:spcBef>
              <a:spcAft>
                <a:spcPts val="0"/>
              </a:spcAft>
              <a:buClr>
                <a:schemeClr val="dk1"/>
              </a:buClr>
              <a:buSzPts val="3600"/>
              <a:buFont typeface="Open Sans"/>
              <a:buNone/>
              <a:defRPr b="0" i="0"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20"/>
          <p:cNvSpPr txBox="1"/>
          <p:nvPr>
            <p:ph idx="1" type="subTitle"/>
          </p:nvPr>
        </p:nvSpPr>
        <p:spPr>
          <a:xfrm>
            <a:off x="6391655" y="4498848"/>
            <a:ext cx="4434835" cy="510474"/>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1" name="Google Shape;51;p20"/>
          <p:cNvSpPr txBox="1"/>
          <p:nvPr>
            <p:ph idx="11" type="ftr"/>
          </p:nvPr>
        </p:nvSpPr>
        <p:spPr>
          <a:xfrm rot="-5400000">
            <a:off x="9811512" y="1591056"/>
            <a:ext cx="354787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accent2"/>
                </a:solidFill>
                <a:latin typeface="Open Sans"/>
                <a:ea typeface="Open Sans"/>
                <a:cs typeface="Open Sans"/>
                <a:sym typeface="Open Sans"/>
              </a:defRPr>
            </a:lvl1pPr>
            <a:lvl2pPr indent="0" lvl="1" marL="0" algn="r">
              <a:spcBef>
                <a:spcPts val="0"/>
              </a:spcBef>
              <a:buNone/>
              <a:defRPr b="1" i="0" sz="1200" cap="none">
                <a:solidFill>
                  <a:schemeClr val="accent2"/>
                </a:solidFill>
                <a:latin typeface="Open Sans"/>
                <a:ea typeface="Open Sans"/>
                <a:cs typeface="Open Sans"/>
                <a:sym typeface="Open Sans"/>
              </a:defRPr>
            </a:lvl2pPr>
            <a:lvl3pPr indent="0" lvl="2" marL="0" algn="r">
              <a:spcBef>
                <a:spcPts val="0"/>
              </a:spcBef>
              <a:buNone/>
              <a:defRPr b="1" i="0" sz="1200" cap="none">
                <a:solidFill>
                  <a:schemeClr val="accent2"/>
                </a:solidFill>
                <a:latin typeface="Open Sans"/>
                <a:ea typeface="Open Sans"/>
                <a:cs typeface="Open Sans"/>
                <a:sym typeface="Open Sans"/>
              </a:defRPr>
            </a:lvl3pPr>
            <a:lvl4pPr indent="0" lvl="3" marL="0" algn="r">
              <a:spcBef>
                <a:spcPts val="0"/>
              </a:spcBef>
              <a:buNone/>
              <a:defRPr b="1" i="0" sz="1200" cap="none">
                <a:solidFill>
                  <a:schemeClr val="accent2"/>
                </a:solidFill>
                <a:latin typeface="Open Sans"/>
                <a:ea typeface="Open Sans"/>
                <a:cs typeface="Open Sans"/>
                <a:sym typeface="Open Sans"/>
              </a:defRPr>
            </a:lvl4pPr>
            <a:lvl5pPr indent="0" lvl="4" marL="0" algn="r">
              <a:spcBef>
                <a:spcPts val="0"/>
              </a:spcBef>
              <a:buNone/>
              <a:defRPr b="1" i="0" sz="1200" cap="none">
                <a:solidFill>
                  <a:schemeClr val="accent2"/>
                </a:solidFill>
                <a:latin typeface="Open Sans"/>
                <a:ea typeface="Open Sans"/>
                <a:cs typeface="Open Sans"/>
                <a:sym typeface="Open Sans"/>
              </a:defRPr>
            </a:lvl5pPr>
            <a:lvl6pPr indent="0" lvl="5" marL="0" algn="r">
              <a:spcBef>
                <a:spcPts val="0"/>
              </a:spcBef>
              <a:buNone/>
              <a:defRPr b="1" i="0" sz="1200" cap="none">
                <a:solidFill>
                  <a:schemeClr val="accent2"/>
                </a:solidFill>
                <a:latin typeface="Open Sans"/>
                <a:ea typeface="Open Sans"/>
                <a:cs typeface="Open Sans"/>
                <a:sym typeface="Open Sans"/>
              </a:defRPr>
            </a:lvl6pPr>
            <a:lvl7pPr indent="0" lvl="6" marL="0" algn="r">
              <a:spcBef>
                <a:spcPts val="0"/>
              </a:spcBef>
              <a:buNone/>
              <a:defRPr b="1" i="0" sz="1200" cap="none">
                <a:solidFill>
                  <a:schemeClr val="accent2"/>
                </a:solidFill>
                <a:latin typeface="Open Sans"/>
                <a:ea typeface="Open Sans"/>
                <a:cs typeface="Open Sans"/>
                <a:sym typeface="Open Sans"/>
              </a:defRPr>
            </a:lvl7pPr>
            <a:lvl8pPr indent="0" lvl="7" marL="0" algn="r">
              <a:spcBef>
                <a:spcPts val="0"/>
              </a:spcBef>
              <a:buNone/>
              <a:defRPr b="1" i="0" sz="1200" cap="none">
                <a:solidFill>
                  <a:schemeClr val="accent2"/>
                </a:solidFill>
                <a:latin typeface="Open Sans"/>
                <a:ea typeface="Open Sans"/>
                <a:cs typeface="Open Sans"/>
                <a:sym typeface="Open Sans"/>
              </a:defRPr>
            </a:lvl8pPr>
            <a:lvl9pPr indent="0" lvl="8" marL="0" algn="r">
              <a:spcBef>
                <a:spcPts val="0"/>
              </a:spcBef>
              <a:buNone/>
              <a:defRPr b="1" i="0" sz="1200" cap="none">
                <a:solidFill>
                  <a:schemeClr val="accen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cxnSp>
        <p:nvCxnSpPr>
          <p:cNvPr id="53" name="Google Shape;53;p20"/>
          <p:cNvCxnSpPr/>
          <p:nvPr/>
        </p:nvCxnSpPr>
        <p:spPr>
          <a:xfrm>
            <a:off x="11586162" y="3619272"/>
            <a:ext cx="0" cy="3238728"/>
          </a:xfrm>
          <a:prstGeom prst="straightConnector1">
            <a:avLst/>
          </a:prstGeom>
          <a:noFill/>
          <a:ln cap="sq" cmpd="sng" w="25400">
            <a:solidFill>
              <a:schemeClr val="accent2"/>
            </a:solidFill>
            <a:prstDash val="solid"/>
            <a:bevel/>
            <a:headEnd len="sm" w="sm" type="none"/>
            <a:tailEnd len="sm" w="sm" type="none"/>
          </a:ln>
        </p:spPr>
      </p:cxnSp>
      <p:sp>
        <p:nvSpPr>
          <p:cNvPr id="54" name="Google Shape;54;p20"/>
          <p:cNvSpPr/>
          <p:nvPr/>
        </p:nvSpPr>
        <p:spPr>
          <a:xfrm>
            <a:off x="0" y="0"/>
            <a:ext cx="5779911" cy="6858000"/>
          </a:xfrm>
          <a:prstGeom prst="rect">
            <a:avLst/>
          </a:prstGeom>
          <a:gradFill>
            <a:gsLst>
              <a:gs pos="0">
                <a:schemeClr val="accent2"/>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55" name="Google Shape;55;p20"/>
          <p:cNvSpPr/>
          <p:nvPr>
            <p:ph idx="2" type="pic"/>
          </p:nvPr>
        </p:nvSpPr>
        <p:spPr>
          <a:xfrm>
            <a:off x="283464" y="301752"/>
            <a:ext cx="5221224" cy="626364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1"/>
          <p:cNvSpPr txBox="1"/>
          <p:nvPr>
            <p:ph idx="1" type="body"/>
          </p:nvPr>
        </p:nvSpPr>
        <p:spPr>
          <a:xfrm>
            <a:off x="1444752" y="1681163"/>
            <a:ext cx="455371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1"/>
          <p:cNvSpPr txBox="1"/>
          <p:nvPr>
            <p:ph idx="2" type="body"/>
          </p:nvPr>
        </p:nvSpPr>
        <p:spPr>
          <a:xfrm>
            <a:off x="1444752" y="2505075"/>
            <a:ext cx="4553712"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1"/>
          <p:cNvSpPr txBox="1"/>
          <p:nvPr>
            <p:ph idx="3" type="body"/>
          </p:nvPr>
        </p:nvSpPr>
        <p:spPr>
          <a:xfrm>
            <a:off x="6784848" y="1681163"/>
            <a:ext cx="455371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1"/>
          <p:cNvSpPr txBox="1"/>
          <p:nvPr>
            <p:ph idx="4" type="body"/>
          </p:nvPr>
        </p:nvSpPr>
        <p:spPr>
          <a:xfrm>
            <a:off x="6784848" y="2505075"/>
            <a:ext cx="4553712"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dk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62" name="Google Shape;62;p21"/>
          <p:cNvCxnSpPr/>
          <p:nvPr/>
        </p:nvCxnSpPr>
        <p:spPr>
          <a:xfrm>
            <a:off x="715890" y="356812"/>
            <a:ext cx="0" cy="6492875"/>
          </a:xfrm>
          <a:prstGeom prst="straightConnector1">
            <a:avLst/>
          </a:prstGeom>
          <a:noFill/>
          <a:ln cap="sq" cmpd="sng" w="25400">
            <a:solidFill>
              <a:schemeClr val="accent2"/>
            </a:solidFill>
            <a:prstDash val="solid"/>
            <a:bevel/>
            <a:headEnd len="sm" w="sm" type="none"/>
            <a:tailEnd len="sm" w="sm" type="none"/>
          </a:ln>
        </p:spPr>
      </p:cxnSp>
      <p:sp>
        <p:nvSpPr>
          <p:cNvPr id="63" name="Google Shape;63;p21"/>
          <p:cNvSpPr/>
          <p:nvPr/>
        </p:nvSpPr>
        <p:spPr>
          <a:xfrm>
            <a:off x="10508317" y="49220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 name="Google Shape;64;p21"/>
          <p:cNvSpPr/>
          <p:nvPr/>
        </p:nvSpPr>
        <p:spPr>
          <a:xfrm>
            <a:off x="11477944" y="105558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 name="Google Shape;65;p21"/>
          <p:cNvSpPr/>
          <p:nvPr/>
        </p:nvSpPr>
        <p:spPr>
          <a:xfrm>
            <a:off x="11241555" y="44663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66" name="Shape 66"/>
        <p:cNvGrpSpPr/>
        <p:nvPr/>
      </p:nvGrpSpPr>
      <p:grpSpPr>
        <a:xfrm>
          <a:off x="0" y="0"/>
          <a:ext cx="0" cy="0"/>
          <a:chOff x="0" y="0"/>
          <a:chExt cx="0" cy="0"/>
        </a:xfrm>
      </p:grpSpPr>
      <p:sp>
        <p:nvSpPr>
          <p:cNvPr id="67" name="Google Shape;67;p22"/>
          <p:cNvSpPr txBox="1"/>
          <p:nvPr>
            <p:ph type="ctrTitle"/>
          </p:nvPr>
        </p:nvSpPr>
        <p:spPr>
          <a:xfrm>
            <a:off x="6391656" y="804672"/>
            <a:ext cx="4434840" cy="88696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400"/>
              <a:buFont typeface="Open Sans"/>
              <a:buNone/>
              <a:defRPr b="0" i="0"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2"/>
          <p:cNvSpPr txBox="1"/>
          <p:nvPr>
            <p:ph idx="1" type="subTitle"/>
          </p:nvPr>
        </p:nvSpPr>
        <p:spPr>
          <a:xfrm>
            <a:off x="6391654" y="1801368"/>
            <a:ext cx="4434840" cy="475488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 name="Google Shape;69;p22"/>
          <p:cNvSpPr txBox="1"/>
          <p:nvPr>
            <p:ph idx="11" type="ftr"/>
          </p:nvPr>
        </p:nvSpPr>
        <p:spPr>
          <a:xfrm rot="-5400000">
            <a:off x="9811512" y="1591056"/>
            <a:ext cx="354787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accent2"/>
                </a:solidFill>
                <a:latin typeface="Open Sans"/>
                <a:ea typeface="Open Sans"/>
                <a:cs typeface="Open Sans"/>
                <a:sym typeface="Open Sans"/>
              </a:defRPr>
            </a:lvl1pPr>
            <a:lvl2pPr indent="0" lvl="1" marL="0" algn="r">
              <a:spcBef>
                <a:spcPts val="0"/>
              </a:spcBef>
              <a:buNone/>
              <a:defRPr b="1" i="0" sz="1200" cap="none">
                <a:solidFill>
                  <a:schemeClr val="accent2"/>
                </a:solidFill>
                <a:latin typeface="Open Sans"/>
                <a:ea typeface="Open Sans"/>
                <a:cs typeface="Open Sans"/>
                <a:sym typeface="Open Sans"/>
              </a:defRPr>
            </a:lvl2pPr>
            <a:lvl3pPr indent="0" lvl="2" marL="0" algn="r">
              <a:spcBef>
                <a:spcPts val="0"/>
              </a:spcBef>
              <a:buNone/>
              <a:defRPr b="1" i="0" sz="1200" cap="none">
                <a:solidFill>
                  <a:schemeClr val="accent2"/>
                </a:solidFill>
                <a:latin typeface="Open Sans"/>
                <a:ea typeface="Open Sans"/>
                <a:cs typeface="Open Sans"/>
                <a:sym typeface="Open Sans"/>
              </a:defRPr>
            </a:lvl3pPr>
            <a:lvl4pPr indent="0" lvl="3" marL="0" algn="r">
              <a:spcBef>
                <a:spcPts val="0"/>
              </a:spcBef>
              <a:buNone/>
              <a:defRPr b="1" i="0" sz="1200" cap="none">
                <a:solidFill>
                  <a:schemeClr val="accent2"/>
                </a:solidFill>
                <a:latin typeface="Open Sans"/>
                <a:ea typeface="Open Sans"/>
                <a:cs typeface="Open Sans"/>
                <a:sym typeface="Open Sans"/>
              </a:defRPr>
            </a:lvl4pPr>
            <a:lvl5pPr indent="0" lvl="4" marL="0" algn="r">
              <a:spcBef>
                <a:spcPts val="0"/>
              </a:spcBef>
              <a:buNone/>
              <a:defRPr b="1" i="0" sz="1200" cap="none">
                <a:solidFill>
                  <a:schemeClr val="accent2"/>
                </a:solidFill>
                <a:latin typeface="Open Sans"/>
                <a:ea typeface="Open Sans"/>
                <a:cs typeface="Open Sans"/>
                <a:sym typeface="Open Sans"/>
              </a:defRPr>
            </a:lvl5pPr>
            <a:lvl6pPr indent="0" lvl="5" marL="0" algn="r">
              <a:spcBef>
                <a:spcPts val="0"/>
              </a:spcBef>
              <a:buNone/>
              <a:defRPr b="1" i="0" sz="1200" cap="none">
                <a:solidFill>
                  <a:schemeClr val="accent2"/>
                </a:solidFill>
                <a:latin typeface="Open Sans"/>
                <a:ea typeface="Open Sans"/>
                <a:cs typeface="Open Sans"/>
                <a:sym typeface="Open Sans"/>
              </a:defRPr>
            </a:lvl6pPr>
            <a:lvl7pPr indent="0" lvl="6" marL="0" algn="r">
              <a:spcBef>
                <a:spcPts val="0"/>
              </a:spcBef>
              <a:buNone/>
              <a:defRPr b="1" i="0" sz="1200" cap="none">
                <a:solidFill>
                  <a:schemeClr val="accent2"/>
                </a:solidFill>
                <a:latin typeface="Open Sans"/>
                <a:ea typeface="Open Sans"/>
                <a:cs typeface="Open Sans"/>
                <a:sym typeface="Open Sans"/>
              </a:defRPr>
            </a:lvl7pPr>
            <a:lvl8pPr indent="0" lvl="7" marL="0" algn="r">
              <a:spcBef>
                <a:spcPts val="0"/>
              </a:spcBef>
              <a:buNone/>
              <a:defRPr b="1" i="0" sz="1200" cap="none">
                <a:solidFill>
                  <a:schemeClr val="accent2"/>
                </a:solidFill>
                <a:latin typeface="Open Sans"/>
                <a:ea typeface="Open Sans"/>
                <a:cs typeface="Open Sans"/>
                <a:sym typeface="Open Sans"/>
              </a:defRPr>
            </a:lvl8pPr>
            <a:lvl9pPr indent="0" lvl="8" marL="0" algn="r">
              <a:spcBef>
                <a:spcPts val="0"/>
              </a:spcBef>
              <a:buNone/>
              <a:defRPr b="1" i="0" sz="1200" cap="none">
                <a:solidFill>
                  <a:schemeClr val="accen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cxnSp>
        <p:nvCxnSpPr>
          <p:cNvPr id="71" name="Google Shape;71;p22"/>
          <p:cNvCxnSpPr/>
          <p:nvPr/>
        </p:nvCxnSpPr>
        <p:spPr>
          <a:xfrm>
            <a:off x="11586162" y="3619272"/>
            <a:ext cx="0" cy="3238728"/>
          </a:xfrm>
          <a:prstGeom prst="straightConnector1">
            <a:avLst/>
          </a:prstGeom>
          <a:noFill/>
          <a:ln cap="sq" cmpd="sng" w="25400">
            <a:solidFill>
              <a:schemeClr val="accent2"/>
            </a:solidFill>
            <a:prstDash val="solid"/>
            <a:bevel/>
            <a:headEnd len="sm" w="sm" type="none"/>
            <a:tailEnd len="sm" w="sm" type="none"/>
          </a:ln>
        </p:spPr>
      </p:cxnSp>
      <p:sp>
        <p:nvSpPr>
          <p:cNvPr id="72" name="Google Shape;72;p22"/>
          <p:cNvSpPr/>
          <p:nvPr/>
        </p:nvSpPr>
        <p:spPr>
          <a:xfrm>
            <a:off x="0" y="0"/>
            <a:ext cx="5779911" cy="6858000"/>
          </a:xfrm>
          <a:prstGeom prst="rect">
            <a:avLst/>
          </a:prstGeom>
          <a:gradFill>
            <a:gsLst>
              <a:gs pos="0">
                <a:schemeClr val="accent2"/>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73" name="Google Shape;73;p22"/>
          <p:cNvSpPr/>
          <p:nvPr>
            <p:ph idx="2" type="pic"/>
          </p:nvPr>
        </p:nvSpPr>
        <p:spPr>
          <a:xfrm>
            <a:off x="283464" y="3108960"/>
            <a:ext cx="5221224" cy="3447288"/>
          </a:xfrm>
          <a:prstGeom prst="rect">
            <a:avLst/>
          </a:prstGeom>
          <a:noFill/>
          <a:ln>
            <a:noFill/>
          </a:ln>
        </p:spPr>
      </p:sp>
      <p:sp>
        <p:nvSpPr>
          <p:cNvPr id="74" name="Google Shape;74;p22"/>
          <p:cNvSpPr/>
          <p:nvPr>
            <p:ph idx="3" type="pic"/>
          </p:nvPr>
        </p:nvSpPr>
        <p:spPr>
          <a:xfrm>
            <a:off x="283464" y="301752"/>
            <a:ext cx="2459736" cy="2505456"/>
          </a:xfrm>
          <a:prstGeom prst="rect">
            <a:avLst/>
          </a:prstGeom>
          <a:noFill/>
          <a:ln>
            <a:noFill/>
          </a:ln>
        </p:spPr>
      </p:sp>
      <p:sp>
        <p:nvSpPr>
          <p:cNvPr id="75" name="Google Shape;75;p22"/>
          <p:cNvSpPr/>
          <p:nvPr>
            <p:ph idx="4" type="pic"/>
          </p:nvPr>
        </p:nvSpPr>
        <p:spPr>
          <a:xfrm>
            <a:off x="3044952" y="301752"/>
            <a:ext cx="2459736" cy="2505456"/>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gradFill>
          <a:gsLst>
            <a:gs pos="0">
              <a:schemeClr val="accent2"/>
            </a:gs>
            <a:gs pos="100000">
              <a:schemeClr val="accent4"/>
            </a:gs>
          </a:gsLst>
          <a:lin ang="8100000" scaled="0"/>
        </a:gradFill>
      </p:bgPr>
    </p:bg>
    <p:spTree>
      <p:nvGrpSpPr>
        <p:cNvPr id="76" name="Shape 76"/>
        <p:cNvGrpSpPr/>
        <p:nvPr/>
      </p:nvGrpSpPr>
      <p:grpSpPr>
        <a:xfrm>
          <a:off x="0" y="0"/>
          <a:ext cx="0" cy="0"/>
          <a:chOff x="0" y="0"/>
          <a:chExt cx="0" cy="0"/>
        </a:xfrm>
      </p:grpSpPr>
      <p:sp>
        <p:nvSpPr>
          <p:cNvPr id="77" name="Google Shape;77;p23"/>
          <p:cNvSpPr/>
          <p:nvPr>
            <p:ph idx="2" type="pic"/>
          </p:nvPr>
        </p:nvSpPr>
        <p:spPr>
          <a:xfrm>
            <a:off x="1777111" y="407499"/>
            <a:ext cx="1952279" cy="1952279"/>
          </a:xfrm>
          <a:prstGeom prst="rect">
            <a:avLst/>
          </a:prstGeom>
          <a:noFill/>
          <a:ln>
            <a:noFill/>
          </a:ln>
        </p:spPr>
      </p:sp>
      <p:sp>
        <p:nvSpPr>
          <p:cNvPr id="78" name="Google Shape;78;p23"/>
          <p:cNvSpPr/>
          <p:nvPr>
            <p:ph idx="3" type="pic"/>
          </p:nvPr>
        </p:nvSpPr>
        <p:spPr>
          <a:xfrm>
            <a:off x="3528345" y="1972581"/>
            <a:ext cx="2290065" cy="2273502"/>
          </a:xfrm>
          <a:prstGeom prst="rect">
            <a:avLst/>
          </a:prstGeom>
          <a:noFill/>
          <a:ln>
            <a:noFill/>
          </a:ln>
        </p:spPr>
      </p:sp>
      <p:sp>
        <p:nvSpPr>
          <p:cNvPr id="79" name="Google Shape;79;p23"/>
          <p:cNvSpPr/>
          <p:nvPr>
            <p:ph idx="4" type="pic"/>
          </p:nvPr>
        </p:nvSpPr>
        <p:spPr>
          <a:xfrm>
            <a:off x="5579539" y="4386312"/>
            <a:ext cx="3119293" cy="2462810"/>
          </a:xfrm>
          <a:prstGeom prst="rect">
            <a:avLst/>
          </a:prstGeom>
          <a:noFill/>
          <a:ln>
            <a:noFill/>
          </a:ln>
        </p:spPr>
      </p:sp>
      <p:sp>
        <p:nvSpPr>
          <p:cNvPr id="80" name="Google Shape;80;p23"/>
          <p:cNvSpPr/>
          <p:nvPr>
            <p:ph idx="5" type="pic"/>
          </p:nvPr>
        </p:nvSpPr>
        <p:spPr>
          <a:xfrm>
            <a:off x="1092905" y="4018982"/>
            <a:ext cx="3854161" cy="2839018"/>
          </a:xfrm>
          <a:prstGeom prst="rect">
            <a:avLst/>
          </a:prstGeom>
          <a:noFill/>
          <a:ln>
            <a:noFill/>
          </a:ln>
        </p:spPr>
      </p:sp>
      <p:sp>
        <p:nvSpPr>
          <p:cNvPr id="81" name="Google Shape;81;p23"/>
          <p:cNvSpPr txBox="1"/>
          <p:nvPr>
            <p:ph type="title"/>
          </p:nvPr>
        </p:nvSpPr>
        <p:spPr>
          <a:xfrm>
            <a:off x="5760720" y="585216"/>
            <a:ext cx="5276088" cy="2276856"/>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800"/>
              <a:buFont typeface="Open Sans"/>
              <a:buNone/>
              <a:defRPr b="1"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3"/>
          <p:cNvSpPr txBox="1"/>
          <p:nvPr>
            <p:ph idx="10" type="dt"/>
          </p:nvPr>
        </p:nvSpPr>
        <p:spPr>
          <a:xfrm>
            <a:off x="658368" y="20116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1" type="ftr"/>
          </p:nvPr>
        </p:nvSpPr>
        <p:spPr>
          <a:xfrm rot="-5400000">
            <a:off x="-548640" y="1938528"/>
            <a:ext cx="278892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3"/>
          <p:cNvSpPr txBox="1"/>
          <p:nvPr>
            <p:ph idx="12" type="sldNum"/>
          </p:nvPr>
        </p:nvSpPr>
        <p:spPr>
          <a:xfrm>
            <a:off x="8610600" y="201168"/>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cap="none">
                <a:solidFill>
                  <a:schemeClr val="lt1"/>
                </a:solidFill>
                <a:latin typeface="Open Sans"/>
                <a:ea typeface="Open Sans"/>
                <a:cs typeface="Open Sans"/>
                <a:sym typeface="Open Sans"/>
              </a:defRPr>
            </a:lvl1pPr>
            <a:lvl2pPr indent="0" lvl="1" marL="0" algn="r">
              <a:spcBef>
                <a:spcPts val="0"/>
              </a:spcBef>
              <a:buNone/>
              <a:defRPr b="1" i="0" sz="1200" cap="none">
                <a:solidFill>
                  <a:schemeClr val="lt1"/>
                </a:solidFill>
                <a:latin typeface="Open Sans"/>
                <a:ea typeface="Open Sans"/>
                <a:cs typeface="Open Sans"/>
                <a:sym typeface="Open Sans"/>
              </a:defRPr>
            </a:lvl2pPr>
            <a:lvl3pPr indent="0" lvl="2" marL="0" algn="r">
              <a:spcBef>
                <a:spcPts val="0"/>
              </a:spcBef>
              <a:buNone/>
              <a:defRPr b="1" i="0" sz="1200" cap="none">
                <a:solidFill>
                  <a:schemeClr val="lt1"/>
                </a:solidFill>
                <a:latin typeface="Open Sans"/>
                <a:ea typeface="Open Sans"/>
                <a:cs typeface="Open Sans"/>
                <a:sym typeface="Open Sans"/>
              </a:defRPr>
            </a:lvl3pPr>
            <a:lvl4pPr indent="0" lvl="3" marL="0" algn="r">
              <a:spcBef>
                <a:spcPts val="0"/>
              </a:spcBef>
              <a:buNone/>
              <a:defRPr b="1" i="0" sz="1200" cap="none">
                <a:solidFill>
                  <a:schemeClr val="lt1"/>
                </a:solidFill>
                <a:latin typeface="Open Sans"/>
                <a:ea typeface="Open Sans"/>
                <a:cs typeface="Open Sans"/>
                <a:sym typeface="Open Sans"/>
              </a:defRPr>
            </a:lvl4pPr>
            <a:lvl5pPr indent="0" lvl="4" marL="0" algn="r">
              <a:spcBef>
                <a:spcPts val="0"/>
              </a:spcBef>
              <a:buNone/>
              <a:defRPr b="1" i="0" sz="1200" cap="none">
                <a:solidFill>
                  <a:schemeClr val="lt1"/>
                </a:solidFill>
                <a:latin typeface="Open Sans"/>
                <a:ea typeface="Open Sans"/>
                <a:cs typeface="Open Sans"/>
                <a:sym typeface="Open Sans"/>
              </a:defRPr>
            </a:lvl5pPr>
            <a:lvl6pPr indent="0" lvl="5" marL="0" algn="r">
              <a:spcBef>
                <a:spcPts val="0"/>
              </a:spcBef>
              <a:buNone/>
              <a:defRPr b="1" i="0" sz="1200" cap="none">
                <a:solidFill>
                  <a:schemeClr val="lt1"/>
                </a:solidFill>
                <a:latin typeface="Open Sans"/>
                <a:ea typeface="Open Sans"/>
                <a:cs typeface="Open Sans"/>
                <a:sym typeface="Open Sans"/>
              </a:defRPr>
            </a:lvl6pPr>
            <a:lvl7pPr indent="0" lvl="6" marL="0" algn="r">
              <a:spcBef>
                <a:spcPts val="0"/>
              </a:spcBef>
              <a:buNone/>
              <a:defRPr b="1" i="0" sz="1200" cap="none">
                <a:solidFill>
                  <a:schemeClr val="lt1"/>
                </a:solidFill>
                <a:latin typeface="Open Sans"/>
                <a:ea typeface="Open Sans"/>
                <a:cs typeface="Open Sans"/>
                <a:sym typeface="Open Sans"/>
              </a:defRPr>
            </a:lvl7pPr>
            <a:lvl8pPr indent="0" lvl="7" marL="0" algn="r">
              <a:spcBef>
                <a:spcPts val="0"/>
              </a:spcBef>
              <a:buNone/>
              <a:defRPr b="1" i="0" sz="1200" cap="none">
                <a:solidFill>
                  <a:schemeClr val="lt1"/>
                </a:solidFill>
                <a:latin typeface="Open Sans"/>
                <a:ea typeface="Open Sans"/>
                <a:cs typeface="Open Sans"/>
                <a:sym typeface="Open Sans"/>
              </a:defRPr>
            </a:lvl8pPr>
            <a:lvl9pPr indent="0" lvl="8" marL="0" algn="r">
              <a:spcBef>
                <a:spcPts val="0"/>
              </a:spcBef>
              <a:buNone/>
              <a:defRPr b="1" i="0" sz="1200" cap="non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23"/>
          <p:cNvSpPr/>
          <p:nvPr/>
        </p:nvSpPr>
        <p:spPr>
          <a:xfrm>
            <a:off x="1472366" y="1859534"/>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6" name="Google Shape;86;p23"/>
          <p:cNvSpPr/>
          <p:nvPr/>
        </p:nvSpPr>
        <p:spPr>
          <a:xfrm>
            <a:off x="2014523" y="3146867"/>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7" name="Google Shape;87;p23"/>
          <p:cNvSpPr/>
          <p:nvPr/>
        </p:nvSpPr>
        <p:spPr>
          <a:xfrm>
            <a:off x="5404920" y="4508295"/>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cxnSp>
        <p:nvCxnSpPr>
          <p:cNvPr id="88" name="Google Shape;88;p23"/>
          <p:cNvCxnSpPr/>
          <p:nvPr/>
        </p:nvCxnSpPr>
        <p:spPr>
          <a:xfrm>
            <a:off x="856114" y="3503032"/>
            <a:ext cx="0" cy="3346090"/>
          </a:xfrm>
          <a:prstGeom prst="straightConnector1">
            <a:avLst/>
          </a:prstGeom>
          <a:noFill/>
          <a:ln cap="sq" cmpd="sng" w="25400">
            <a:solidFill>
              <a:schemeClr val="lt1"/>
            </a:solidFill>
            <a:prstDash val="solid"/>
            <a:bevel/>
            <a:headEnd len="sm" w="sm" type="none"/>
            <a:tailEnd len="sm" w="sm" type="none"/>
          </a:ln>
        </p:spPr>
      </p:cxnSp>
      <p:sp>
        <p:nvSpPr>
          <p:cNvPr id="89" name="Google Shape;89;p23"/>
          <p:cNvSpPr txBox="1"/>
          <p:nvPr>
            <p:ph idx="1" type="body"/>
          </p:nvPr>
        </p:nvSpPr>
        <p:spPr>
          <a:xfrm>
            <a:off x="5760720" y="3127248"/>
            <a:ext cx="5276088" cy="1124712"/>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1800"/>
              <a:buNone/>
              <a:defRPr sz="18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0" name="Shape 90"/>
        <p:cNvGrpSpPr/>
        <p:nvPr/>
      </p:nvGrpSpPr>
      <p:grpSpPr>
        <a:xfrm>
          <a:off x="0" y="0"/>
          <a:ext cx="0" cy="0"/>
          <a:chOff x="0" y="0"/>
          <a:chExt cx="0" cy="0"/>
        </a:xfrm>
      </p:grpSpPr>
      <p:sp>
        <p:nvSpPr>
          <p:cNvPr id="91" name="Google Shape;91;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Open Sans"/>
              <a:buNone/>
              <a:defRPr b="1" i="0" sz="6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93" name="Google Shape;93;p24"/>
          <p:cNvCxnSpPr/>
          <p:nvPr/>
        </p:nvCxnSpPr>
        <p:spPr>
          <a:xfrm>
            <a:off x="715890" y="1114050"/>
            <a:ext cx="0" cy="5735637"/>
          </a:xfrm>
          <a:prstGeom prst="straightConnector1">
            <a:avLst/>
          </a:prstGeom>
          <a:noFill/>
          <a:ln cap="sq" cmpd="sng" w="25400">
            <a:solidFill>
              <a:schemeClr val="accent2"/>
            </a:solidFill>
            <a:prstDash val="solid"/>
            <a:bevel/>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Open Sans"/>
              <a:buNone/>
              <a:defRPr b="0" i="0" sz="44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888888"/>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888888"/>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rgbClr val="888888"/>
                </a:solidFill>
                <a:latin typeface="Open Sans"/>
                <a:ea typeface="Open Sans"/>
                <a:cs typeface="Open Sans"/>
                <a:sym typeface="Open Sans"/>
              </a:defRPr>
            </a:lvl1pPr>
            <a:lvl2pPr indent="0" lvl="1" marL="0" marR="0" rtl="0" algn="r">
              <a:spcBef>
                <a:spcPts val="0"/>
              </a:spcBef>
              <a:buNone/>
              <a:defRPr b="1" i="0" sz="1200" u="none" cap="none" strike="noStrike">
                <a:solidFill>
                  <a:srgbClr val="888888"/>
                </a:solidFill>
                <a:latin typeface="Open Sans"/>
                <a:ea typeface="Open Sans"/>
                <a:cs typeface="Open Sans"/>
                <a:sym typeface="Open Sans"/>
              </a:defRPr>
            </a:lvl2pPr>
            <a:lvl3pPr indent="0" lvl="2" marL="0" marR="0" rtl="0" algn="r">
              <a:spcBef>
                <a:spcPts val="0"/>
              </a:spcBef>
              <a:buNone/>
              <a:defRPr b="1" i="0" sz="1200" u="none" cap="none" strike="noStrike">
                <a:solidFill>
                  <a:srgbClr val="888888"/>
                </a:solidFill>
                <a:latin typeface="Open Sans"/>
                <a:ea typeface="Open Sans"/>
                <a:cs typeface="Open Sans"/>
                <a:sym typeface="Open Sans"/>
              </a:defRPr>
            </a:lvl3pPr>
            <a:lvl4pPr indent="0" lvl="3" marL="0" marR="0" rtl="0" algn="r">
              <a:spcBef>
                <a:spcPts val="0"/>
              </a:spcBef>
              <a:buNone/>
              <a:defRPr b="1" i="0" sz="1200" u="none" cap="none" strike="noStrike">
                <a:solidFill>
                  <a:srgbClr val="888888"/>
                </a:solidFill>
                <a:latin typeface="Open Sans"/>
                <a:ea typeface="Open Sans"/>
                <a:cs typeface="Open Sans"/>
                <a:sym typeface="Open Sans"/>
              </a:defRPr>
            </a:lvl4pPr>
            <a:lvl5pPr indent="0" lvl="4" marL="0" marR="0" rtl="0" algn="r">
              <a:spcBef>
                <a:spcPts val="0"/>
              </a:spcBef>
              <a:buNone/>
              <a:defRPr b="1" i="0" sz="1200" u="none" cap="none" strike="noStrike">
                <a:solidFill>
                  <a:srgbClr val="888888"/>
                </a:solidFill>
                <a:latin typeface="Open Sans"/>
                <a:ea typeface="Open Sans"/>
                <a:cs typeface="Open Sans"/>
                <a:sym typeface="Open Sans"/>
              </a:defRPr>
            </a:lvl5pPr>
            <a:lvl6pPr indent="0" lvl="5" marL="0" marR="0" rtl="0" algn="r">
              <a:spcBef>
                <a:spcPts val="0"/>
              </a:spcBef>
              <a:buNone/>
              <a:defRPr b="1" i="0" sz="1200" u="none" cap="none" strike="noStrike">
                <a:solidFill>
                  <a:srgbClr val="888888"/>
                </a:solidFill>
                <a:latin typeface="Open Sans"/>
                <a:ea typeface="Open Sans"/>
                <a:cs typeface="Open Sans"/>
                <a:sym typeface="Open Sans"/>
              </a:defRPr>
            </a:lvl6pPr>
            <a:lvl7pPr indent="0" lvl="6" marL="0" marR="0" rtl="0" algn="r">
              <a:spcBef>
                <a:spcPts val="0"/>
              </a:spcBef>
              <a:buNone/>
              <a:defRPr b="1" i="0" sz="1200" u="none" cap="none" strike="noStrike">
                <a:solidFill>
                  <a:srgbClr val="888888"/>
                </a:solidFill>
                <a:latin typeface="Open Sans"/>
                <a:ea typeface="Open Sans"/>
                <a:cs typeface="Open Sans"/>
                <a:sym typeface="Open Sans"/>
              </a:defRPr>
            </a:lvl7pPr>
            <a:lvl8pPr indent="0" lvl="7" marL="0" marR="0" rtl="0" algn="r">
              <a:spcBef>
                <a:spcPts val="0"/>
              </a:spcBef>
              <a:buNone/>
              <a:defRPr b="1" i="0" sz="1200" u="none" cap="none" strike="noStrike">
                <a:solidFill>
                  <a:srgbClr val="888888"/>
                </a:solidFill>
                <a:latin typeface="Open Sans"/>
                <a:ea typeface="Open Sans"/>
                <a:cs typeface="Open Sans"/>
                <a:sym typeface="Open Sans"/>
              </a:defRPr>
            </a:lvl8pPr>
            <a:lvl9pPr indent="0" lvl="8" marL="0" marR="0" rtl="0" algn="r">
              <a:spcBef>
                <a:spcPts val="0"/>
              </a:spcBef>
              <a:buNone/>
              <a:defRPr b="1"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hyperlink" Target="https://github.com/valeman/awesome-conformal-predic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hyperlink" Target="https://github.com/gusbruschi13/Conformal-Prediction" TargetMode="External"/><Relationship Id="rId6" Type="http://schemas.openxmlformats.org/officeDocument/2006/relationships/hyperlink" Target="https://br.linkedin.com/in/gustavo-bruschi" TargetMode="External"/><Relationship Id="rId7" Type="http://schemas.openxmlformats.org/officeDocument/2006/relationships/image" Target="../media/image21.png"/><Relationship Id="rId8"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imgflip.com/i/7x9wv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hyperlink" Target="https://www.reddit.com/r/Damnthatsinteresting/comments/yijd3c/they_asked_an_ai_engine_to_recreate_a_salmon/" TargetMode="External"/><Relationship Id="rId5" Type="http://schemas.openxmlformats.org/officeDocument/2006/relationships/hyperlink" Target="https://www.researchgate.net/publication/324985866_Face_Recognition_Using_Eigen_Face_Based_Technique_Utilizing_the_Concept_of_Principal_Component_Analysis" TargetMode="External"/><Relationship Id="rId6" Type="http://schemas.openxmlformats.org/officeDocument/2006/relationships/hyperlink" Target="https://app.hedgeye.com/insights/50716-5-charts-fed-forecasters-flat-out-wrong" TargetMode="External"/><Relationship Id="rId7" Type="http://schemas.openxmlformats.org/officeDocument/2006/relationships/image" Target="../media/image2.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towardsdatascience.com/invaluable-data-science-lessons-to-learn-from-the-failure-of-zillows-flipping-business-25fdc218a62" TargetMode="External"/><Relationship Id="rId4" Type="http://schemas.openxmlformats.org/officeDocument/2006/relationships/image" Target="../media/image5.jpg"/><Relationship Id="rId5" Type="http://schemas.openxmlformats.org/officeDocument/2006/relationships/hyperlink" Target="https://slate.com/human-interest/2018/03/automating-inequality-author-virginia-eubanks-on-how-algorithms-can-punish-the-poor.html" TargetMode="External"/><Relationship Id="rId6"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mindfulmodeler.substack.com/p/e-mail-course-on-conformal-prediction"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www.vovk.net/" TargetMode="External"/><Relationship Id="rId4" Type="http://schemas.openxmlformats.org/officeDocument/2006/relationships/hyperlink" Target="http://www.glennshafer.com/" TargetMode="External"/><Relationship Id="rId5" Type="http://schemas.openxmlformats.org/officeDocument/2006/relationships/image" Target="../media/image12.png"/><Relationship Id="rId6" Type="http://schemas.openxmlformats.org/officeDocument/2006/relationships/image" Target="../media/image10.jpg"/><Relationship Id="rId7" Type="http://schemas.openxmlformats.org/officeDocument/2006/relationships/hyperlink" Target="https://link.springer.com/book/10.1007/978-3-031-06649-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amueller.github.io/aml/04-model-evaluation/11-calibration.html" TargetMode="External"/><Relationship Id="rId4" Type="http://schemas.openxmlformats.org/officeDocument/2006/relationships/image" Target="../media/image8.png"/><Relationship Id="rId5" Type="http://schemas.openxmlformats.org/officeDocument/2006/relationships/image" Target="../media/image9.jpg"/><Relationship Id="rId6" Type="http://schemas.openxmlformats.org/officeDocument/2006/relationships/hyperlink" Target="https://towardsdatascience.com/bootstrapping-statistics-what-it-is-and-why-its-used-e2fa2957730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
          <p:cNvSpPr txBox="1"/>
          <p:nvPr>
            <p:ph type="ctrTitle"/>
          </p:nvPr>
        </p:nvSpPr>
        <p:spPr>
          <a:xfrm>
            <a:off x="1298448" y="594360"/>
            <a:ext cx="6999732" cy="37033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Open Sans"/>
              <a:buNone/>
            </a:pPr>
            <a:r>
              <a:rPr lang="en-US" sz="4800">
                <a:solidFill>
                  <a:schemeClr val="lt1"/>
                </a:solidFill>
              </a:rPr>
              <a:t>CONFORMAL PREDICTION 101</a:t>
            </a:r>
            <a:br>
              <a:rPr lang="en-US" sz="5400">
                <a:solidFill>
                  <a:schemeClr val="lt1"/>
                </a:solidFill>
              </a:rPr>
            </a:br>
            <a:br>
              <a:rPr lang="en-US" sz="5400">
                <a:solidFill>
                  <a:schemeClr val="lt1"/>
                </a:solidFill>
              </a:rPr>
            </a:br>
            <a:r>
              <a:rPr lang="en-US" sz="2200">
                <a:solidFill>
                  <a:schemeClr val="lt1"/>
                </a:solidFill>
              </a:rPr>
              <a:t>REDUZINDO INCERTEZAS DOS MODELOS DE ML</a:t>
            </a:r>
            <a:br>
              <a:rPr lang="en-US" sz="2200">
                <a:solidFill>
                  <a:schemeClr val="lt1"/>
                </a:solidFill>
              </a:rPr>
            </a:br>
            <a:r>
              <a:rPr lang="en-US" sz="2200">
                <a:solidFill>
                  <a:schemeClr val="lt1"/>
                </a:solidFill>
              </a:rPr>
              <a:t>COM CONFORMAL PREDICTION</a:t>
            </a:r>
            <a:endParaRPr sz="2200"/>
          </a:p>
        </p:txBody>
      </p:sp>
      <p:sp>
        <p:nvSpPr>
          <p:cNvPr id="163" name="Google Shape;163;p1"/>
          <p:cNvSpPr txBox="1"/>
          <p:nvPr>
            <p:ph idx="1" type="subTitle"/>
          </p:nvPr>
        </p:nvSpPr>
        <p:spPr>
          <a:xfrm>
            <a:off x="5641848" y="4700016"/>
            <a:ext cx="5093208" cy="1197864"/>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1"/>
              </a:buClr>
              <a:buSzPts val="2000"/>
              <a:buNone/>
            </a:pPr>
            <a:r>
              <a:rPr b="1" lang="en-US" sz="2000">
                <a:solidFill>
                  <a:schemeClr val="lt1"/>
                </a:solidFill>
              </a:rPr>
              <a:t>Gustavo Bruschi</a:t>
            </a:r>
            <a:endParaRPr/>
          </a:p>
          <a:p>
            <a:pPr indent="0" lvl="0" marL="0" rtl="0" algn="r">
              <a:lnSpc>
                <a:spcPct val="90000"/>
              </a:lnSpc>
              <a:spcBef>
                <a:spcPts val="1000"/>
              </a:spcBef>
              <a:spcAft>
                <a:spcPts val="0"/>
              </a:spcAft>
              <a:buClr>
                <a:schemeClr val="lt1"/>
              </a:buClr>
              <a:buSzPts val="2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ec735b9fb5_0_3"/>
          <p:cNvSpPr txBox="1"/>
          <p:nvPr>
            <p:ph type="title"/>
          </p:nvPr>
        </p:nvSpPr>
        <p:spPr>
          <a:xfrm>
            <a:off x="731520" y="175584"/>
            <a:ext cx="8538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Open Sans"/>
              <a:buNone/>
            </a:pPr>
            <a:r>
              <a:rPr b="1" lang="en-US" sz="4000">
                <a:solidFill>
                  <a:schemeClr val="accent2"/>
                </a:solidFill>
              </a:rPr>
              <a:t>Recomendações de Materiais</a:t>
            </a:r>
            <a:endParaRPr sz="4000"/>
          </a:p>
        </p:txBody>
      </p:sp>
      <p:pic>
        <p:nvPicPr>
          <p:cNvPr id="261" name="Google Shape;261;g1ec735b9fb5_0_3"/>
          <p:cNvPicPr preferRelativeResize="0"/>
          <p:nvPr/>
        </p:nvPicPr>
        <p:blipFill>
          <a:blip r:embed="rId3">
            <a:alphaModFix/>
          </a:blip>
          <a:stretch>
            <a:fillRect/>
          </a:stretch>
        </p:blipFill>
        <p:spPr>
          <a:xfrm>
            <a:off x="828975" y="1407650"/>
            <a:ext cx="2909852" cy="3841951"/>
          </a:xfrm>
          <a:prstGeom prst="rect">
            <a:avLst/>
          </a:prstGeom>
          <a:noFill/>
          <a:ln>
            <a:noFill/>
          </a:ln>
        </p:spPr>
      </p:pic>
      <p:pic>
        <p:nvPicPr>
          <p:cNvPr id="262" name="Google Shape;262;g1ec735b9fb5_0_3"/>
          <p:cNvPicPr preferRelativeResize="0"/>
          <p:nvPr/>
        </p:nvPicPr>
        <p:blipFill>
          <a:blip r:embed="rId4">
            <a:alphaModFix/>
          </a:blip>
          <a:stretch>
            <a:fillRect/>
          </a:stretch>
        </p:blipFill>
        <p:spPr>
          <a:xfrm>
            <a:off x="4000799" y="1407650"/>
            <a:ext cx="3107725" cy="3841950"/>
          </a:xfrm>
          <a:prstGeom prst="rect">
            <a:avLst/>
          </a:prstGeom>
          <a:noFill/>
          <a:ln>
            <a:noFill/>
          </a:ln>
        </p:spPr>
      </p:pic>
      <p:pic>
        <p:nvPicPr>
          <p:cNvPr id="263" name="Google Shape;263;g1ec735b9fb5_0_3"/>
          <p:cNvPicPr preferRelativeResize="0"/>
          <p:nvPr/>
        </p:nvPicPr>
        <p:blipFill>
          <a:blip r:embed="rId5">
            <a:alphaModFix/>
          </a:blip>
          <a:stretch>
            <a:fillRect/>
          </a:stretch>
        </p:blipFill>
        <p:spPr>
          <a:xfrm>
            <a:off x="7359150" y="5403375"/>
            <a:ext cx="4480650" cy="535675"/>
          </a:xfrm>
          <a:prstGeom prst="rect">
            <a:avLst/>
          </a:prstGeom>
          <a:noFill/>
          <a:ln>
            <a:noFill/>
          </a:ln>
        </p:spPr>
      </p:pic>
      <p:pic>
        <p:nvPicPr>
          <p:cNvPr id="264" name="Google Shape;264;g1ec735b9fb5_0_3"/>
          <p:cNvPicPr preferRelativeResize="0"/>
          <p:nvPr/>
        </p:nvPicPr>
        <p:blipFill>
          <a:blip r:embed="rId6">
            <a:alphaModFix/>
          </a:blip>
          <a:stretch>
            <a:fillRect/>
          </a:stretch>
        </p:blipFill>
        <p:spPr>
          <a:xfrm>
            <a:off x="7359153" y="1407648"/>
            <a:ext cx="4480646" cy="3375525"/>
          </a:xfrm>
          <a:prstGeom prst="rect">
            <a:avLst/>
          </a:prstGeom>
          <a:noFill/>
          <a:ln>
            <a:noFill/>
          </a:ln>
        </p:spPr>
      </p:pic>
      <p:sp>
        <p:nvSpPr>
          <p:cNvPr id="265" name="Google Shape;265;g1ec735b9fb5_0_3"/>
          <p:cNvSpPr txBox="1"/>
          <p:nvPr/>
        </p:nvSpPr>
        <p:spPr>
          <a:xfrm>
            <a:off x="7359150" y="5939050"/>
            <a:ext cx="448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u="sng">
                <a:solidFill>
                  <a:schemeClr val="hlink"/>
                </a:solidFill>
                <a:hlinkClick r:id="rId7"/>
              </a:rPr>
              <a:t>https://github.com/valeman/awesome-conformal-prediction</a:t>
            </a:r>
            <a:r>
              <a:rPr lang="en-US" sz="1300"/>
              <a:t>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0"/>
          <p:cNvSpPr txBox="1"/>
          <p:nvPr>
            <p:ph type="title"/>
          </p:nvPr>
        </p:nvSpPr>
        <p:spPr>
          <a:xfrm>
            <a:off x="731520" y="152724"/>
            <a:ext cx="85382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Open Sans"/>
              <a:buNone/>
            </a:pPr>
            <a:r>
              <a:rPr b="1" lang="en-US" sz="4000">
                <a:solidFill>
                  <a:schemeClr val="accent2"/>
                </a:solidFill>
              </a:rPr>
              <a:t>Classificação Binária</a:t>
            </a:r>
            <a:endParaRPr sz="4000"/>
          </a:p>
        </p:txBody>
      </p:sp>
      <p:sp>
        <p:nvSpPr>
          <p:cNvPr id="271" name="Google Shape;271;p10"/>
          <p:cNvSpPr txBox="1"/>
          <p:nvPr/>
        </p:nvSpPr>
        <p:spPr>
          <a:xfrm>
            <a:off x="750772" y="2438290"/>
            <a:ext cx="5345228" cy="101477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808080"/>
              </a:buClr>
              <a:buSzPts val="2400"/>
              <a:buFont typeface="Arial"/>
              <a:buNone/>
            </a:pPr>
            <a:r>
              <a:rPr b="1" i="1" lang="en-US" sz="2400">
                <a:solidFill>
                  <a:schemeClr val="accent2"/>
                </a:solidFill>
                <a:latin typeface="Arial"/>
                <a:ea typeface="Arial"/>
                <a:cs typeface="Arial"/>
                <a:sym typeface="Arial"/>
              </a:rPr>
              <a:t>Hands-On: Campanha de Marketing de Supermercado</a:t>
            </a:r>
            <a:endParaRPr b="1" i="1" sz="2400">
              <a:solidFill>
                <a:schemeClr val="accent2"/>
              </a:solidFill>
              <a:latin typeface="Arial"/>
              <a:ea typeface="Arial"/>
              <a:cs typeface="Arial"/>
              <a:sym typeface="Arial"/>
            </a:endParaRPr>
          </a:p>
        </p:txBody>
      </p:sp>
      <p:sp>
        <p:nvSpPr>
          <p:cNvPr id="272" name="Google Shape;272;p10"/>
          <p:cNvSpPr/>
          <p:nvPr/>
        </p:nvSpPr>
        <p:spPr>
          <a:xfrm>
            <a:off x="3116781" y="1478287"/>
            <a:ext cx="1817370" cy="866296"/>
          </a:xfrm>
          <a:prstGeom prst="roundRect">
            <a:avLst>
              <a:gd fmla="val 34849" name="adj"/>
            </a:avLst>
          </a:prstGeom>
          <a:solidFill>
            <a:schemeClr val="accent1"/>
          </a:solidFill>
          <a:ln cap="flat" cmpd="sng" w="12700">
            <a:solidFill>
              <a:srgbClr val="5E38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Calibração</a:t>
            </a:r>
            <a:endParaRPr sz="1800">
              <a:solidFill>
                <a:schemeClr val="lt1"/>
              </a:solidFill>
              <a:latin typeface="Open Sans"/>
              <a:ea typeface="Open Sans"/>
              <a:cs typeface="Open Sans"/>
              <a:sym typeface="Open Sans"/>
            </a:endParaRPr>
          </a:p>
        </p:txBody>
      </p:sp>
      <p:sp>
        <p:nvSpPr>
          <p:cNvPr id="273" name="Google Shape;273;p10"/>
          <p:cNvSpPr/>
          <p:nvPr/>
        </p:nvSpPr>
        <p:spPr>
          <a:xfrm>
            <a:off x="779346" y="1478287"/>
            <a:ext cx="1817370" cy="870593"/>
          </a:xfrm>
          <a:prstGeom prst="roundRect">
            <a:avLst>
              <a:gd fmla="val 34849" name="adj"/>
            </a:avLst>
          </a:prstGeom>
          <a:solidFill>
            <a:schemeClr val="accent1"/>
          </a:solidFill>
          <a:ln cap="flat" cmpd="sng" w="12700">
            <a:solidFill>
              <a:srgbClr val="5E38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Classificação Binária</a:t>
            </a:r>
            <a:endParaRPr sz="1800">
              <a:solidFill>
                <a:schemeClr val="lt1"/>
              </a:solidFill>
              <a:latin typeface="Open Sans"/>
              <a:ea typeface="Open Sans"/>
              <a:cs typeface="Open Sans"/>
              <a:sym typeface="Open Sans"/>
            </a:endParaRPr>
          </a:p>
        </p:txBody>
      </p:sp>
      <p:cxnSp>
        <p:nvCxnSpPr>
          <p:cNvPr id="274" name="Google Shape;274;p10"/>
          <p:cNvCxnSpPr>
            <a:stCxn id="273" idx="3"/>
            <a:endCxn id="272" idx="1"/>
          </p:cNvCxnSpPr>
          <p:nvPr/>
        </p:nvCxnSpPr>
        <p:spPr>
          <a:xfrm flipH="1" rot="10800000">
            <a:off x="2596716" y="1911484"/>
            <a:ext cx="520200" cy="2100"/>
          </a:xfrm>
          <a:prstGeom prst="straightConnector1">
            <a:avLst/>
          </a:prstGeom>
          <a:noFill/>
          <a:ln cap="flat" cmpd="sng" w="9525">
            <a:solidFill>
              <a:schemeClr val="accent1"/>
            </a:solidFill>
            <a:prstDash val="solid"/>
            <a:miter lim="800000"/>
            <a:headEnd len="sm" w="sm" type="none"/>
            <a:tailEnd len="med" w="med" type="triangle"/>
          </a:ln>
        </p:spPr>
      </p:cxnSp>
      <p:sp>
        <p:nvSpPr>
          <p:cNvPr id="275" name="Google Shape;275;p10"/>
          <p:cNvSpPr txBox="1"/>
          <p:nvPr/>
        </p:nvSpPr>
        <p:spPr>
          <a:xfrm>
            <a:off x="755885" y="3977769"/>
            <a:ext cx="635538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Open Sans"/>
                <a:ea typeface="Open Sans"/>
                <a:cs typeface="Open Sans"/>
                <a:sym typeface="Open Sans"/>
              </a:rPr>
              <a:t>Contexto: Um supermercado está planejando a liquidação de final de ano. Eles querem lançar uma nova oferta, que será disparada por ações de CRM. A gestão considera que a melhor forma de reduzir o custo da campanha é fazer um modelo preditivo que classifique os clientes que poderão adquirir a oferta.</a:t>
            </a:r>
            <a:endParaRPr/>
          </a:p>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marR="0" rtl="0" algn="l">
              <a:spcBef>
                <a:spcPts val="0"/>
              </a:spcBef>
              <a:spcAft>
                <a:spcPts val="0"/>
              </a:spcAft>
              <a:buNone/>
            </a:pPr>
            <a:r>
              <a:rPr lang="en-US" sz="1200">
                <a:solidFill>
                  <a:schemeClr val="dk1"/>
                </a:solidFill>
                <a:latin typeface="Open Sans"/>
                <a:ea typeface="Open Sans"/>
                <a:cs typeface="Open Sans"/>
                <a:sym typeface="Open Sans"/>
              </a:rPr>
              <a:t>Objetivo: Construir um modelo de previsão para prever a probabilidade de um cliente dar uma resposta positiva.</a:t>
            </a:r>
            <a:endParaRPr/>
          </a:p>
        </p:txBody>
      </p:sp>
      <p:pic>
        <p:nvPicPr>
          <p:cNvPr descr="Cover image" id="276" name="Google Shape;276;p10"/>
          <p:cNvPicPr preferRelativeResize="0"/>
          <p:nvPr/>
        </p:nvPicPr>
        <p:blipFill rotWithShape="1">
          <a:blip r:embed="rId3">
            <a:alphaModFix/>
          </a:blip>
          <a:srcRect b="0" l="0" r="0" t="0"/>
          <a:stretch/>
        </p:blipFill>
        <p:spPr>
          <a:xfrm>
            <a:off x="6857999" y="1504006"/>
            <a:ext cx="5294177" cy="26670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1"/>
          <p:cNvSpPr txBox="1"/>
          <p:nvPr>
            <p:ph type="title"/>
          </p:nvPr>
        </p:nvSpPr>
        <p:spPr>
          <a:xfrm>
            <a:off x="731520" y="152724"/>
            <a:ext cx="85382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Open Sans"/>
              <a:buNone/>
            </a:pPr>
            <a:r>
              <a:rPr b="1" lang="en-US" sz="4000">
                <a:solidFill>
                  <a:schemeClr val="accent2"/>
                </a:solidFill>
              </a:rPr>
              <a:t>Classificação Multiclass</a:t>
            </a:r>
            <a:endParaRPr sz="4000"/>
          </a:p>
        </p:txBody>
      </p:sp>
      <p:sp>
        <p:nvSpPr>
          <p:cNvPr id="282" name="Google Shape;282;p11"/>
          <p:cNvSpPr/>
          <p:nvPr/>
        </p:nvSpPr>
        <p:spPr>
          <a:xfrm>
            <a:off x="817245" y="1478287"/>
            <a:ext cx="1817370" cy="870593"/>
          </a:xfrm>
          <a:prstGeom prst="roundRect">
            <a:avLst>
              <a:gd fmla="val 34849" name="adj"/>
            </a:avLst>
          </a:prstGeom>
          <a:solidFill>
            <a:srgbClr val="75C0FF"/>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Classificação Multiclass</a:t>
            </a:r>
            <a:endParaRPr sz="1800">
              <a:solidFill>
                <a:schemeClr val="lt1"/>
              </a:solidFill>
              <a:latin typeface="Open Sans"/>
              <a:ea typeface="Open Sans"/>
              <a:cs typeface="Open Sans"/>
              <a:sym typeface="Open Sans"/>
            </a:endParaRPr>
          </a:p>
        </p:txBody>
      </p:sp>
      <p:cxnSp>
        <p:nvCxnSpPr>
          <p:cNvPr id="283" name="Google Shape;283;p11"/>
          <p:cNvCxnSpPr>
            <a:stCxn id="282" idx="3"/>
            <a:endCxn id="284" idx="1"/>
          </p:cNvCxnSpPr>
          <p:nvPr/>
        </p:nvCxnSpPr>
        <p:spPr>
          <a:xfrm>
            <a:off x="2634615" y="1913584"/>
            <a:ext cx="548700" cy="0"/>
          </a:xfrm>
          <a:prstGeom prst="straightConnector1">
            <a:avLst/>
          </a:prstGeom>
          <a:noFill/>
          <a:ln cap="flat" cmpd="sng" w="9525">
            <a:solidFill>
              <a:schemeClr val="accent6"/>
            </a:solidFill>
            <a:prstDash val="solid"/>
            <a:miter lim="800000"/>
            <a:headEnd len="sm" w="sm" type="none"/>
            <a:tailEnd len="med" w="med" type="triangle"/>
          </a:ln>
        </p:spPr>
      </p:cxnSp>
      <p:pic>
        <p:nvPicPr>
          <p:cNvPr id="285" name="Google Shape;285;p11"/>
          <p:cNvPicPr preferRelativeResize="0"/>
          <p:nvPr/>
        </p:nvPicPr>
        <p:blipFill rotWithShape="1">
          <a:blip r:embed="rId3">
            <a:alphaModFix/>
          </a:blip>
          <a:srcRect b="0" l="0" r="0" t="0"/>
          <a:stretch/>
        </p:blipFill>
        <p:spPr>
          <a:xfrm>
            <a:off x="7111376" y="1574575"/>
            <a:ext cx="4879950" cy="3253300"/>
          </a:xfrm>
          <a:prstGeom prst="rect">
            <a:avLst/>
          </a:prstGeom>
          <a:noFill/>
          <a:ln>
            <a:noFill/>
          </a:ln>
        </p:spPr>
      </p:pic>
      <p:sp>
        <p:nvSpPr>
          <p:cNvPr id="284" name="Google Shape;284;p11"/>
          <p:cNvSpPr/>
          <p:nvPr/>
        </p:nvSpPr>
        <p:spPr>
          <a:xfrm>
            <a:off x="3183254" y="1478287"/>
            <a:ext cx="1817370" cy="870592"/>
          </a:xfrm>
          <a:prstGeom prst="roundRect">
            <a:avLst>
              <a:gd fmla="val 34849" name="adj"/>
            </a:avLst>
          </a:prstGeom>
          <a:solidFill>
            <a:srgbClr val="75C0FF"/>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Conjuntos de previsões</a:t>
            </a:r>
            <a:endParaRPr sz="1800">
              <a:solidFill>
                <a:schemeClr val="lt1"/>
              </a:solidFill>
              <a:latin typeface="Open Sans"/>
              <a:ea typeface="Open Sans"/>
              <a:cs typeface="Open Sans"/>
              <a:sym typeface="Open Sans"/>
            </a:endParaRPr>
          </a:p>
        </p:txBody>
      </p:sp>
      <p:sp>
        <p:nvSpPr>
          <p:cNvPr id="286" name="Google Shape;286;p11"/>
          <p:cNvSpPr txBox="1"/>
          <p:nvPr/>
        </p:nvSpPr>
        <p:spPr>
          <a:xfrm>
            <a:off x="817283" y="2829300"/>
            <a:ext cx="4183500" cy="10149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808080"/>
              </a:buClr>
              <a:buSzPts val="2400"/>
              <a:buFont typeface="Arial"/>
              <a:buNone/>
            </a:pPr>
            <a:r>
              <a:rPr b="1" i="1" lang="en-US" sz="2400">
                <a:solidFill>
                  <a:schemeClr val="accent2"/>
                </a:solidFill>
                <a:latin typeface="Arial"/>
                <a:ea typeface="Arial"/>
                <a:cs typeface="Arial"/>
                <a:sym typeface="Arial"/>
              </a:rPr>
              <a:t>Hands-On: Classificando Feijões</a:t>
            </a:r>
            <a:endParaRPr b="1" i="1" sz="2400">
              <a:solidFill>
                <a:schemeClr val="accent2"/>
              </a:solidFill>
              <a:latin typeface="Arial"/>
              <a:ea typeface="Arial"/>
              <a:cs typeface="Arial"/>
              <a:sym typeface="Arial"/>
            </a:endParaRPr>
          </a:p>
        </p:txBody>
      </p:sp>
      <p:sp>
        <p:nvSpPr>
          <p:cNvPr id="287" name="Google Shape;287;p11"/>
          <p:cNvSpPr txBox="1"/>
          <p:nvPr/>
        </p:nvSpPr>
        <p:spPr>
          <a:xfrm>
            <a:off x="755885" y="3977769"/>
            <a:ext cx="63555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Open Sans"/>
                <a:ea typeface="Open Sans"/>
                <a:cs typeface="Open Sans"/>
                <a:sym typeface="Open Sans"/>
              </a:rPr>
              <a:t>Contexto: </a:t>
            </a:r>
            <a:r>
              <a:rPr lang="en-US" sz="1200">
                <a:solidFill>
                  <a:schemeClr val="dk1"/>
                </a:solidFill>
                <a:latin typeface="Open Sans"/>
                <a:ea typeface="Open Sans"/>
                <a:cs typeface="Open Sans"/>
                <a:sym typeface="Open Sans"/>
              </a:rPr>
              <a:t>Uma empresa de feijão comercializa 7 variedades diferentes: Barbunya, Bombay, Cali, Dermason, Horoz, Seker e Sira. À partir de dados como comprimento, redondeza e solidez, queremos ter um sistema de automação de seleção de feijões baseado em algum modelo preditivo.</a:t>
            </a:r>
            <a:endParaRPr/>
          </a:p>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marR="0" rtl="0" algn="l">
              <a:spcBef>
                <a:spcPts val="0"/>
              </a:spcBef>
              <a:spcAft>
                <a:spcPts val="0"/>
              </a:spcAft>
              <a:buNone/>
            </a:pPr>
            <a:r>
              <a:rPr lang="en-US" sz="1200">
                <a:solidFill>
                  <a:schemeClr val="dk1"/>
                </a:solidFill>
                <a:latin typeface="Open Sans"/>
                <a:ea typeface="Open Sans"/>
                <a:cs typeface="Open Sans"/>
                <a:sym typeface="Open Sans"/>
              </a:rPr>
              <a:t>Objetivo: Construir um modelo para prever a qual a espécie correta de feijão.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2"/>
          <p:cNvSpPr txBox="1"/>
          <p:nvPr>
            <p:ph type="title"/>
          </p:nvPr>
        </p:nvSpPr>
        <p:spPr>
          <a:xfrm>
            <a:off x="731520" y="152724"/>
            <a:ext cx="85382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Open Sans"/>
              <a:buNone/>
            </a:pPr>
            <a:r>
              <a:rPr b="1" lang="en-US" sz="4000">
                <a:solidFill>
                  <a:schemeClr val="accent2"/>
                </a:solidFill>
              </a:rPr>
              <a:t>Regressão e Séries Temporais</a:t>
            </a:r>
            <a:endParaRPr sz="4000"/>
          </a:p>
        </p:txBody>
      </p:sp>
      <p:sp>
        <p:nvSpPr>
          <p:cNvPr id="293" name="Google Shape;293;p12"/>
          <p:cNvSpPr txBox="1"/>
          <p:nvPr/>
        </p:nvSpPr>
        <p:spPr>
          <a:xfrm>
            <a:off x="793658" y="2653725"/>
            <a:ext cx="4183500" cy="10149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808080"/>
              </a:buClr>
              <a:buSzPts val="2400"/>
              <a:buFont typeface="Arial"/>
              <a:buNone/>
            </a:pPr>
            <a:r>
              <a:rPr b="1" i="1" lang="en-US" sz="2400">
                <a:solidFill>
                  <a:schemeClr val="accent2"/>
                </a:solidFill>
                <a:latin typeface="Arial"/>
                <a:ea typeface="Arial"/>
                <a:cs typeface="Arial"/>
                <a:sym typeface="Arial"/>
              </a:rPr>
              <a:t>Hands-On: Prever Preço de Laptop</a:t>
            </a:r>
            <a:endParaRPr/>
          </a:p>
        </p:txBody>
      </p:sp>
      <p:sp>
        <p:nvSpPr>
          <p:cNvPr id="294" name="Google Shape;294;p12"/>
          <p:cNvSpPr/>
          <p:nvPr/>
        </p:nvSpPr>
        <p:spPr>
          <a:xfrm>
            <a:off x="3145355" y="1473990"/>
            <a:ext cx="1817370" cy="870590"/>
          </a:xfrm>
          <a:prstGeom prst="roundRect">
            <a:avLst>
              <a:gd fmla="val 34849" name="adj"/>
            </a:avLst>
          </a:prstGeom>
          <a:solidFill>
            <a:srgbClr val="FFA5CE"/>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Intervalos de Previsão</a:t>
            </a:r>
            <a:endParaRPr sz="1800">
              <a:solidFill>
                <a:schemeClr val="lt1"/>
              </a:solidFill>
              <a:latin typeface="Open Sans"/>
              <a:ea typeface="Open Sans"/>
              <a:cs typeface="Open Sans"/>
              <a:sym typeface="Open Sans"/>
            </a:endParaRPr>
          </a:p>
        </p:txBody>
      </p:sp>
      <p:sp>
        <p:nvSpPr>
          <p:cNvPr id="295" name="Google Shape;295;p12"/>
          <p:cNvSpPr/>
          <p:nvPr/>
        </p:nvSpPr>
        <p:spPr>
          <a:xfrm>
            <a:off x="807920" y="1478287"/>
            <a:ext cx="1817370" cy="870593"/>
          </a:xfrm>
          <a:prstGeom prst="roundRect">
            <a:avLst>
              <a:gd fmla="val 34849" name="adj"/>
            </a:avLst>
          </a:prstGeom>
          <a:solidFill>
            <a:srgbClr val="FFA5CE"/>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Regressão e Séries Temporais</a:t>
            </a:r>
            <a:endParaRPr sz="1800">
              <a:solidFill>
                <a:schemeClr val="lt1"/>
              </a:solidFill>
              <a:latin typeface="Open Sans"/>
              <a:ea typeface="Open Sans"/>
              <a:cs typeface="Open Sans"/>
              <a:sym typeface="Open Sans"/>
            </a:endParaRPr>
          </a:p>
        </p:txBody>
      </p:sp>
      <p:cxnSp>
        <p:nvCxnSpPr>
          <p:cNvPr id="296" name="Google Shape;296;p12"/>
          <p:cNvCxnSpPr>
            <a:stCxn id="295" idx="3"/>
            <a:endCxn id="294" idx="1"/>
          </p:cNvCxnSpPr>
          <p:nvPr/>
        </p:nvCxnSpPr>
        <p:spPr>
          <a:xfrm flipH="1" rot="10800000">
            <a:off x="2625290" y="1909384"/>
            <a:ext cx="520200" cy="4200"/>
          </a:xfrm>
          <a:prstGeom prst="straightConnector1">
            <a:avLst/>
          </a:prstGeom>
          <a:noFill/>
          <a:ln cap="flat" cmpd="sng" w="9525">
            <a:solidFill>
              <a:schemeClr val="accent5"/>
            </a:solidFill>
            <a:prstDash val="solid"/>
            <a:miter lim="800000"/>
            <a:headEnd len="sm" w="sm" type="none"/>
            <a:tailEnd len="med" w="med" type="triangle"/>
          </a:ln>
        </p:spPr>
      </p:cxnSp>
      <p:pic>
        <p:nvPicPr>
          <p:cNvPr descr="Notebook Dell Latitude 5430 de 14 polegadas | Dell Brasil | Dell Brasil" id="297" name="Google Shape;297;p12"/>
          <p:cNvPicPr preferRelativeResize="0"/>
          <p:nvPr/>
        </p:nvPicPr>
        <p:blipFill rotWithShape="1">
          <a:blip r:embed="rId3">
            <a:alphaModFix/>
          </a:blip>
          <a:srcRect b="0" l="0" r="0" t="0"/>
          <a:stretch/>
        </p:blipFill>
        <p:spPr>
          <a:xfrm>
            <a:off x="6833475" y="1464452"/>
            <a:ext cx="4882303" cy="3467851"/>
          </a:xfrm>
          <a:prstGeom prst="rect">
            <a:avLst/>
          </a:prstGeom>
          <a:noFill/>
          <a:ln>
            <a:noFill/>
          </a:ln>
        </p:spPr>
      </p:pic>
      <p:sp>
        <p:nvSpPr>
          <p:cNvPr id="298" name="Google Shape;298;p12"/>
          <p:cNvSpPr txBox="1"/>
          <p:nvPr/>
        </p:nvSpPr>
        <p:spPr>
          <a:xfrm>
            <a:off x="755885" y="3977769"/>
            <a:ext cx="63555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Open Sans"/>
                <a:ea typeface="Open Sans"/>
                <a:cs typeface="Open Sans"/>
                <a:sym typeface="Open Sans"/>
              </a:rPr>
              <a:t>Contexto: Uma varejista de eletrodomésticos precisa construir uma ação promocional de descontos nos valores de diferentes modelos de laptop. O time de data science sugeriu utilizar modelos preditivos para estimar a potencial elasticidade do preço dos produtos.</a:t>
            </a:r>
            <a:endParaRPr/>
          </a:p>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marR="0" rtl="0" algn="l">
              <a:spcBef>
                <a:spcPts val="0"/>
              </a:spcBef>
              <a:spcAft>
                <a:spcPts val="0"/>
              </a:spcAft>
              <a:buNone/>
            </a:pPr>
            <a:r>
              <a:rPr lang="en-US" sz="1200">
                <a:solidFill>
                  <a:schemeClr val="dk1"/>
                </a:solidFill>
                <a:latin typeface="Open Sans"/>
                <a:ea typeface="Open Sans"/>
                <a:cs typeface="Open Sans"/>
                <a:sym typeface="Open Sans"/>
              </a:rPr>
              <a:t>Objetivo: Construir um modelo de previsão dos preços dos laptops.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4"/>
          <p:cNvSpPr txBox="1"/>
          <p:nvPr>
            <p:ph idx="12" type="sldNum"/>
          </p:nvPr>
        </p:nvSpPr>
        <p:spPr>
          <a:xfrm>
            <a:off x="8610600" y="20116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mountains at sunset" id="304" name="Google Shape;304;p14"/>
          <p:cNvPicPr preferRelativeResize="0"/>
          <p:nvPr>
            <p:ph idx="2" type="pic"/>
          </p:nvPr>
        </p:nvPicPr>
        <p:blipFill rotWithShape="1">
          <a:blip r:embed="rId3">
            <a:alphaModFix/>
          </a:blip>
          <a:srcRect b="41" l="0" r="0" t="41"/>
          <a:stretch/>
        </p:blipFill>
        <p:spPr>
          <a:xfrm>
            <a:off x="1576061" y="201174"/>
            <a:ext cx="1952279" cy="1952279"/>
          </a:xfrm>
          <a:prstGeom prst="rect">
            <a:avLst/>
          </a:prstGeom>
          <a:noFill/>
          <a:ln>
            <a:noFill/>
          </a:ln>
        </p:spPr>
      </p:pic>
      <p:pic>
        <p:nvPicPr>
          <p:cNvPr descr="mountains at sunset" id="305" name="Google Shape;305;p14"/>
          <p:cNvPicPr preferRelativeResize="0"/>
          <p:nvPr>
            <p:ph idx="3" type="pic"/>
          </p:nvPr>
        </p:nvPicPr>
        <p:blipFill rotWithShape="1">
          <a:blip r:embed="rId4">
            <a:alphaModFix/>
          </a:blip>
          <a:srcRect b="347" l="0" r="0" t="347"/>
          <a:stretch/>
        </p:blipFill>
        <p:spPr>
          <a:xfrm>
            <a:off x="2344345" y="1972581"/>
            <a:ext cx="2290065" cy="2273502"/>
          </a:xfrm>
          <a:prstGeom prst="rect">
            <a:avLst/>
          </a:prstGeom>
          <a:noFill/>
          <a:ln>
            <a:noFill/>
          </a:ln>
        </p:spPr>
      </p:pic>
      <p:sp>
        <p:nvSpPr>
          <p:cNvPr id="306" name="Google Shape;306;p14"/>
          <p:cNvSpPr txBox="1"/>
          <p:nvPr>
            <p:ph type="title"/>
          </p:nvPr>
        </p:nvSpPr>
        <p:spPr>
          <a:xfrm>
            <a:off x="5502375" y="1338855"/>
            <a:ext cx="5537100" cy="1327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Open Sans"/>
              <a:buNone/>
            </a:pPr>
            <a:r>
              <a:rPr lang="en-US"/>
              <a:t>OBRIGADO</a:t>
            </a:r>
            <a:endParaRPr/>
          </a:p>
        </p:txBody>
      </p:sp>
      <p:sp>
        <p:nvSpPr>
          <p:cNvPr id="307" name="Google Shape;307;p14"/>
          <p:cNvSpPr txBox="1"/>
          <p:nvPr>
            <p:ph idx="1" type="body"/>
          </p:nvPr>
        </p:nvSpPr>
        <p:spPr>
          <a:xfrm>
            <a:off x="5524132" y="2943115"/>
            <a:ext cx="5493600" cy="1433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lt1"/>
              </a:buClr>
              <a:buSzPct val="100000"/>
              <a:buNone/>
            </a:pPr>
            <a:r>
              <a:rPr lang="en-US"/>
              <a:t>GUSTAVO BRUSCHI</a:t>
            </a:r>
            <a:endParaRPr/>
          </a:p>
          <a:p>
            <a:pPr indent="0" lvl="0" marL="0" rtl="0" algn="l">
              <a:lnSpc>
                <a:spcPct val="90000"/>
              </a:lnSpc>
              <a:spcBef>
                <a:spcPts val="1000"/>
              </a:spcBef>
              <a:spcAft>
                <a:spcPts val="0"/>
              </a:spcAft>
              <a:buClr>
                <a:schemeClr val="lt1"/>
              </a:buClr>
              <a:buSzPct val="100000"/>
              <a:buNone/>
            </a:pPr>
            <a:r>
              <a:rPr lang="en-US"/>
              <a:t>gusb13@live.com</a:t>
            </a:r>
            <a:endParaRPr/>
          </a:p>
          <a:p>
            <a:pPr indent="0" lvl="0" marL="0" rtl="0" algn="l">
              <a:lnSpc>
                <a:spcPct val="90000"/>
              </a:lnSpc>
              <a:spcBef>
                <a:spcPts val="1000"/>
              </a:spcBef>
              <a:spcAft>
                <a:spcPts val="0"/>
              </a:spcAft>
              <a:buClr>
                <a:schemeClr val="lt1"/>
              </a:buClr>
              <a:buSzPct val="100000"/>
              <a:buNone/>
            </a:pPr>
            <a:r>
              <a:rPr lang="en-US" u="sng">
                <a:solidFill>
                  <a:schemeClr val="hlink"/>
                </a:solidFill>
                <a:hlinkClick r:id="rId5"/>
              </a:rPr>
              <a:t>https://github.com/gusbruschi13/Conformal-Prediction</a:t>
            </a:r>
            <a:r>
              <a:rPr lang="en-US"/>
              <a:t> </a:t>
            </a:r>
            <a:endParaRPr/>
          </a:p>
          <a:p>
            <a:pPr indent="0" lvl="0" marL="0" rtl="0" algn="l">
              <a:lnSpc>
                <a:spcPct val="90000"/>
              </a:lnSpc>
              <a:spcBef>
                <a:spcPts val="1000"/>
              </a:spcBef>
              <a:spcAft>
                <a:spcPts val="0"/>
              </a:spcAft>
              <a:buClr>
                <a:schemeClr val="lt1"/>
              </a:buClr>
              <a:buSzPct val="100000"/>
              <a:buNone/>
            </a:pPr>
            <a:r>
              <a:rPr lang="en-US" u="sng">
                <a:solidFill>
                  <a:schemeClr val="hlink"/>
                </a:solidFill>
                <a:hlinkClick r:id="rId6"/>
              </a:rPr>
              <a:t>https://br.linkedin.com/in/gustavo-bruschi</a:t>
            </a:r>
            <a:r>
              <a:rPr lang="en-US"/>
              <a:t> </a:t>
            </a:r>
            <a:endParaRPr/>
          </a:p>
          <a:p>
            <a:pPr indent="0" lvl="0" marL="0" rtl="0" algn="l">
              <a:lnSpc>
                <a:spcPct val="90000"/>
              </a:lnSpc>
              <a:spcBef>
                <a:spcPts val="1000"/>
              </a:spcBef>
              <a:spcAft>
                <a:spcPts val="0"/>
              </a:spcAft>
              <a:buClr>
                <a:schemeClr val="lt1"/>
              </a:buClr>
              <a:buSzPct val="100000"/>
              <a:buNone/>
            </a:pPr>
            <a:r>
              <a:t/>
            </a:r>
            <a:endParaRPr/>
          </a:p>
        </p:txBody>
      </p:sp>
      <p:pic>
        <p:nvPicPr>
          <p:cNvPr descr="mountains under near dusk sky" id="308" name="Google Shape;308;p14"/>
          <p:cNvPicPr preferRelativeResize="0"/>
          <p:nvPr>
            <p:ph idx="5" type="pic"/>
          </p:nvPr>
        </p:nvPicPr>
        <p:blipFill rotWithShape="1">
          <a:blip r:embed="rId7">
            <a:alphaModFix/>
          </a:blip>
          <a:srcRect b="0" l="16" r="15" t="0"/>
          <a:stretch/>
        </p:blipFill>
        <p:spPr>
          <a:xfrm>
            <a:off x="334405" y="4018982"/>
            <a:ext cx="3854161" cy="2839018"/>
          </a:xfrm>
          <a:prstGeom prst="rect">
            <a:avLst/>
          </a:prstGeom>
          <a:noFill/>
          <a:ln>
            <a:noFill/>
          </a:ln>
        </p:spPr>
      </p:pic>
      <p:pic>
        <p:nvPicPr>
          <p:cNvPr descr="mountains under the night sky just before dawn" id="309" name="Google Shape;309;p14"/>
          <p:cNvPicPr preferRelativeResize="0"/>
          <p:nvPr>
            <p:ph idx="4" type="pic"/>
          </p:nvPr>
        </p:nvPicPr>
        <p:blipFill rotWithShape="1">
          <a:blip r:embed="rId8">
            <a:alphaModFix/>
          </a:blip>
          <a:srcRect b="107" l="0" r="0" t="108"/>
          <a:stretch/>
        </p:blipFill>
        <p:spPr>
          <a:xfrm>
            <a:off x="4343060" y="4905724"/>
            <a:ext cx="2472641" cy="1952275"/>
          </a:xfrm>
          <a:prstGeom prst="rect">
            <a:avLst/>
          </a:prstGeom>
          <a:noFill/>
          <a:ln>
            <a:noFill/>
          </a:ln>
        </p:spPr>
      </p:pic>
      <p:sp>
        <p:nvSpPr>
          <p:cNvPr id="310" name="Google Shape;310;p14"/>
          <p:cNvSpPr txBox="1"/>
          <p:nvPr>
            <p:ph idx="10" type="dt"/>
          </p:nvPr>
        </p:nvSpPr>
        <p:spPr>
          <a:xfrm>
            <a:off x="658368" y="201168"/>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05/12/2023</a:t>
            </a:r>
            <a:endParaRPr/>
          </a:p>
        </p:txBody>
      </p:sp>
      <p:sp>
        <p:nvSpPr>
          <p:cNvPr id="311" name="Google Shape;311;p14"/>
          <p:cNvSpPr txBox="1"/>
          <p:nvPr>
            <p:ph idx="11" type="ftr"/>
          </p:nvPr>
        </p:nvSpPr>
        <p:spPr>
          <a:xfrm rot="-5400000">
            <a:off x="-1514318" y="2575340"/>
            <a:ext cx="40625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CONOFORMAL PREDICTION 101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
          <p:cNvSpPr txBox="1"/>
          <p:nvPr>
            <p:ph type="title"/>
          </p:nvPr>
        </p:nvSpPr>
        <p:spPr>
          <a:xfrm>
            <a:off x="5202936" y="585216"/>
            <a:ext cx="5833872" cy="2276856"/>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6000"/>
              <a:buFont typeface="Open Sans"/>
              <a:buNone/>
            </a:pPr>
            <a:r>
              <a:rPr b="1" lang="en-US" cap="none">
                <a:solidFill>
                  <a:schemeClr val="lt1"/>
                </a:solidFill>
                <a:latin typeface="Open Sans"/>
                <a:ea typeface="Open Sans"/>
                <a:cs typeface="Open Sans"/>
                <a:sym typeface="Open Sans"/>
              </a:rPr>
              <a:t>AGENDA</a:t>
            </a:r>
            <a:endParaRPr/>
          </a:p>
        </p:txBody>
      </p:sp>
      <p:sp>
        <p:nvSpPr>
          <p:cNvPr id="169" name="Google Shape;169;p2"/>
          <p:cNvSpPr txBox="1"/>
          <p:nvPr>
            <p:ph idx="1" type="body"/>
          </p:nvPr>
        </p:nvSpPr>
        <p:spPr>
          <a:xfrm>
            <a:off x="5202936" y="3127248"/>
            <a:ext cx="5833872" cy="1319022"/>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1"/>
              </a:buClr>
              <a:buSzPts val="1800"/>
              <a:buNone/>
            </a:pPr>
            <a:r>
              <a:rPr lang="en-US" sz="1800">
                <a:solidFill>
                  <a:schemeClr val="lt1"/>
                </a:solidFill>
              </a:rPr>
              <a:t>1) Um pouco de teoria e histórinha</a:t>
            </a:r>
            <a:endParaRPr/>
          </a:p>
          <a:p>
            <a:pPr indent="0" lvl="0" marL="0" rtl="0" algn="r">
              <a:lnSpc>
                <a:spcPct val="90000"/>
              </a:lnSpc>
              <a:spcBef>
                <a:spcPts val="1000"/>
              </a:spcBef>
              <a:spcAft>
                <a:spcPts val="0"/>
              </a:spcAft>
              <a:buClr>
                <a:schemeClr val="lt1"/>
              </a:buClr>
              <a:buSzPts val="1800"/>
              <a:buNone/>
            </a:pPr>
            <a:r>
              <a:rPr lang="en-US"/>
              <a:t>2) Hands-On</a:t>
            </a:r>
            <a:endParaRPr sz="1800">
              <a:solidFill>
                <a:schemeClr val="lt1"/>
              </a:solidFill>
            </a:endParaRPr>
          </a:p>
        </p:txBody>
      </p:sp>
      <p:pic>
        <p:nvPicPr>
          <p:cNvPr descr="mountains at sunset" id="170" name="Google Shape;170;p2"/>
          <p:cNvPicPr preferRelativeResize="0"/>
          <p:nvPr>
            <p:ph idx="2" type="pic"/>
          </p:nvPr>
        </p:nvPicPr>
        <p:blipFill rotWithShape="1">
          <a:blip r:embed="rId3">
            <a:alphaModFix/>
          </a:blip>
          <a:srcRect b="0" l="0" r="0" t="0"/>
          <a:stretch/>
        </p:blipFill>
        <p:spPr>
          <a:xfrm>
            <a:off x="1366432" y="2530058"/>
            <a:ext cx="3707972" cy="3707971"/>
          </a:xfrm>
          <a:prstGeom prst="rect">
            <a:avLst/>
          </a:prstGeom>
          <a:noFill/>
          <a:ln>
            <a:noFill/>
          </a:ln>
        </p:spPr>
      </p:pic>
      <p:sp>
        <p:nvSpPr>
          <p:cNvPr id="171" name="Google Shape;171;p2"/>
          <p:cNvSpPr txBox="1"/>
          <p:nvPr>
            <p:ph idx="10" type="dt"/>
          </p:nvPr>
        </p:nvSpPr>
        <p:spPr>
          <a:xfrm>
            <a:off x="658368" y="201168"/>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05/12/2023</a:t>
            </a:r>
            <a:endParaRPr/>
          </a:p>
        </p:txBody>
      </p:sp>
      <p:sp>
        <p:nvSpPr>
          <p:cNvPr id="172" name="Google Shape;172;p2"/>
          <p:cNvSpPr txBox="1"/>
          <p:nvPr>
            <p:ph idx="11" type="ftr"/>
          </p:nvPr>
        </p:nvSpPr>
        <p:spPr>
          <a:xfrm rot="-5400000">
            <a:off x="-1514318" y="2575340"/>
            <a:ext cx="40625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CONOFORMAL PREDICTION 101</a:t>
            </a:r>
            <a:endParaRPr/>
          </a:p>
        </p:txBody>
      </p:sp>
      <p:sp>
        <p:nvSpPr>
          <p:cNvPr id="173" name="Google Shape;173;p2"/>
          <p:cNvSpPr txBox="1"/>
          <p:nvPr>
            <p:ph idx="12" type="sldNum"/>
          </p:nvPr>
        </p:nvSpPr>
        <p:spPr>
          <a:xfrm>
            <a:off x="8610600" y="20116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
          <p:cNvSpPr txBox="1"/>
          <p:nvPr>
            <p:ph type="title"/>
          </p:nvPr>
        </p:nvSpPr>
        <p:spPr>
          <a:xfrm>
            <a:off x="261746" y="925512"/>
            <a:ext cx="7887843" cy="117957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2"/>
              </a:buClr>
              <a:buSzPts val="4000"/>
              <a:buFont typeface="Open Sans"/>
              <a:buNone/>
            </a:pPr>
            <a:r>
              <a:rPr b="1" lang="en-US" sz="4000">
                <a:solidFill>
                  <a:schemeClr val="accent2"/>
                </a:solidFill>
              </a:rPr>
              <a:t>Modelos de Machine Learning são incertos e inconfiáveis</a:t>
            </a:r>
            <a:endParaRPr b="1" sz="4000">
              <a:solidFill>
                <a:schemeClr val="accent2"/>
              </a:solidFill>
            </a:endParaRPr>
          </a:p>
        </p:txBody>
      </p:sp>
      <p:sp>
        <p:nvSpPr>
          <p:cNvPr id="179" name="Google Shape;179;p3"/>
          <p:cNvSpPr txBox="1"/>
          <p:nvPr>
            <p:ph idx="11" type="ftr"/>
          </p:nvPr>
        </p:nvSpPr>
        <p:spPr>
          <a:xfrm>
            <a:off x="7964424" y="621792"/>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CONFORMAL PREDICTION 101</a:t>
            </a:r>
            <a:endParaRPr/>
          </a:p>
        </p:txBody>
      </p:sp>
      <p:pic>
        <p:nvPicPr>
          <p:cNvPr id="180" name="Google Shape;180;p3"/>
          <p:cNvPicPr preferRelativeResize="0"/>
          <p:nvPr/>
        </p:nvPicPr>
        <p:blipFill rotWithShape="1">
          <a:blip r:embed="rId3">
            <a:alphaModFix/>
          </a:blip>
          <a:srcRect b="0" l="0" r="0" t="0"/>
          <a:stretch/>
        </p:blipFill>
        <p:spPr>
          <a:xfrm>
            <a:off x="7315200" y="2251710"/>
            <a:ext cx="4438255" cy="3472933"/>
          </a:xfrm>
          <a:prstGeom prst="rect">
            <a:avLst/>
          </a:prstGeom>
          <a:solidFill>
            <a:srgbClr val="FFFFFF"/>
          </a:solidFill>
          <a:ln>
            <a:noFill/>
          </a:ln>
        </p:spPr>
      </p:pic>
      <p:sp>
        <p:nvSpPr>
          <p:cNvPr id="181" name="Google Shape;181;p3"/>
          <p:cNvSpPr txBox="1"/>
          <p:nvPr/>
        </p:nvSpPr>
        <p:spPr>
          <a:xfrm>
            <a:off x="7315199" y="5724645"/>
            <a:ext cx="4495801" cy="2462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000" u="sng">
                <a:solidFill>
                  <a:schemeClr val="lt2"/>
                </a:solidFill>
                <a:latin typeface="Arial"/>
                <a:ea typeface="Arial"/>
                <a:cs typeface="Arial"/>
                <a:sym typeface="Arial"/>
                <a:hlinkClick r:id="rId4">
                  <a:extLst>
                    <a:ext uri="{A12FA001-AC4F-418D-AE19-62706E023703}">
                      <ahyp:hlinkClr val="tx"/>
                    </a:ext>
                  </a:extLst>
                </a:hlinkClick>
              </a:rPr>
              <a:t>https://imgflip.com/i/7x9wv1</a:t>
            </a:r>
            <a:r>
              <a:rPr i="1" lang="en-US" sz="1000">
                <a:solidFill>
                  <a:schemeClr val="lt2"/>
                </a:solidFill>
                <a:latin typeface="Arial"/>
                <a:ea typeface="Arial"/>
                <a:cs typeface="Arial"/>
                <a:sym typeface="Arial"/>
              </a:rPr>
              <a:t> </a:t>
            </a:r>
            <a:endParaRPr/>
          </a:p>
        </p:txBody>
      </p:sp>
      <p:sp>
        <p:nvSpPr>
          <p:cNvPr id="182" name="Google Shape;182;p3"/>
          <p:cNvSpPr txBox="1"/>
          <p:nvPr/>
        </p:nvSpPr>
        <p:spPr>
          <a:xfrm>
            <a:off x="0" y="2286000"/>
            <a:ext cx="6264696" cy="3851910"/>
          </a:xfrm>
          <a:prstGeom prst="rect">
            <a:avLst/>
          </a:prstGeom>
          <a:noFill/>
          <a:ln>
            <a:noFill/>
          </a:ln>
        </p:spPr>
        <p:txBody>
          <a:bodyPr anchorCtr="0" anchor="t" bIns="0" lIns="0" spcFirstLastPara="1" rIns="0" wrap="square" tIns="0">
            <a:normAutofit/>
          </a:bodyPr>
          <a:lstStyle/>
          <a:p>
            <a:pPr indent="0" lvl="0" marL="0" marR="0" rtl="0" algn="l">
              <a:lnSpc>
                <a:spcPct val="90000"/>
              </a:lnSpc>
              <a:spcBef>
                <a:spcPts val="0"/>
              </a:spcBef>
              <a:spcAft>
                <a:spcPts val="0"/>
              </a:spcAft>
              <a:buNone/>
            </a:pPr>
            <a:r>
              <a:t/>
            </a:r>
            <a:endParaRPr sz="1400">
              <a:solidFill>
                <a:schemeClr val="lt2"/>
              </a:solidFill>
              <a:latin typeface="Arial"/>
              <a:ea typeface="Arial"/>
              <a:cs typeface="Arial"/>
              <a:sym typeface="Arial"/>
            </a:endParaRPr>
          </a:p>
          <a:p>
            <a:pPr indent="-171450" lvl="0" marL="171450" marR="0" rtl="0" algn="l">
              <a:lnSpc>
                <a:spcPct val="90000"/>
              </a:lnSpc>
              <a:spcBef>
                <a:spcPts val="600"/>
              </a:spcBef>
              <a:spcAft>
                <a:spcPts val="0"/>
              </a:spcAft>
              <a:buClr>
                <a:srgbClr val="808080"/>
              </a:buClr>
              <a:buSzPts val="1400"/>
              <a:buFont typeface="Arial"/>
              <a:buChar char="•"/>
            </a:pPr>
            <a:r>
              <a:rPr lang="en-US" sz="1400">
                <a:solidFill>
                  <a:schemeClr val="dk1"/>
                </a:solidFill>
                <a:latin typeface="Arial"/>
                <a:ea typeface="Arial"/>
                <a:cs typeface="Arial"/>
                <a:sym typeface="Arial"/>
              </a:rPr>
              <a:t>Os passos de construção de um modelo geram </a:t>
            </a:r>
            <a:r>
              <a:rPr lang="en-US">
                <a:solidFill>
                  <a:schemeClr val="dk1"/>
                </a:solidFill>
              </a:rPr>
              <a:t>uma</a:t>
            </a:r>
            <a:r>
              <a:rPr lang="en-US" sz="1400">
                <a:solidFill>
                  <a:schemeClr val="dk1"/>
                </a:solidFill>
                <a:latin typeface="Arial"/>
                <a:ea typeface="Arial"/>
                <a:cs typeface="Arial"/>
                <a:sym typeface="Arial"/>
              </a:rPr>
              <a:t> cadeia de incertezas:</a:t>
            </a:r>
            <a:endParaRPr/>
          </a:p>
          <a:p>
            <a:pPr indent="0" lvl="0" marL="0" marR="0" rtl="0" algn="l">
              <a:lnSpc>
                <a:spcPct val="90000"/>
              </a:lnSpc>
              <a:spcBef>
                <a:spcPts val="600"/>
              </a:spcBef>
              <a:spcAft>
                <a:spcPts val="0"/>
              </a:spcAft>
              <a:buNone/>
            </a:pPr>
            <a:r>
              <a:t/>
            </a:r>
            <a:endParaRPr sz="1400">
              <a:solidFill>
                <a:schemeClr val="dk1"/>
              </a:solidFill>
              <a:latin typeface="Arial"/>
              <a:ea typeface="Arial"/>
              <a:cs typeface="Arial"/>
              <a:sym typeface="Arial"/>
            </a:endParaRPr>
          </a:p>
          <a:p>
            <a:pPr indent="-228597" lvl="1" marL="628639" marR="0" rtl="0" algn="l">
              <a:lnSpc>
                <a:spcPct val="90000"/>
              </a:lnSpc>
              <a:spcBef>
                <a:spcPts val="600"/>
              </a:spcBef>
              <a:spcAft>
                <a:spcPts val="0"/>
              </a:spcAft>
              <a:buClr>
                <a:srgbClr val="808080"/>
              </a:buClr>
              <a:buSzPts val="1400"/>
              <a:buFont typeface="Arial"/>
              <a:buChar char="•"/>
            </a:pPr>
            <a:r>
              <a:rPr b="0" i="1" lang="en-US" sz="1400" u="none" cap="none" strike="noStrike">
                <a:solidFill>
                  <a:schemeClr val="dk1"/>
                </a:solidFill>
                <a:latin typeface="Arial"/>
                <a:ea typeface="Arial"/>
                <a:cs typeface="Arial"/>
                <a:sym typeface="Arial"/>
              </a:rPr>
              <a:t>Amostragem aleatória dos dados: </a:t>
            </a:r>
            <a:r>
              <a:rPr b="0" i="0" lang="en-US" sz="1400" u="none" cap="none" strike="noStrike">
                <a:solidFill>
                  <a:schemeClr val="dk1"/>
                </a:solidFill>
                <a:latin typeface="Arial"/>
                <a:ea typeface="Arial"/>
                <a:cs typeface="Arial"/>
                <a:sym typeface="Arial"/>
              </a:rPr>
              <a:t>o treinamento de diferentes amostras de uma mesma população pode gerar modelos com resultados diferentes.</a:t>
            </a:r>
            <a:endParaRPr/>
          </a:p>
          <a:p>
            <a:pPr indent="-139697" lvl="1" marL="628639" marR="0" rtl="0" algn="l">
              <a:lnSpc>
                <a:spcPct val="90000"/>
              </a:lnSpc>
              <a:spcBef>
                <a:spcPts val="600"/>
              </a:spcBef>
              <a:spcAft>
                <a:spcPts val="0"/>
              </a:spcAft>
              <a:buClr>
                <a:srgbClr val="808080"/>
              </a:buClr>
              <a:buSzPts val="1400"/>
              <a:buFont typeface="Arial"/>
              <a:buNone/>
            </a:pPr>
            <a:r>
              <a:t/>
            </a:r>
            <a:endParaRPr b="1" i="0" sz="1400" u="none" cap="none" strike="noStrike">
              <a:solidFill>
                <a:schemeClr val="dk1"/>
              </a:solidFill>
              <a:latin typeface="Arial"/>
              <a:ea typeface="Arial"/>
              <a:cs typeface="Arial"/>
              <a:sym typeface="Arial"/>
            </a:endParaRPr>
          </a:p>
          <a:p>
            <a:pPr indent="-228597" lvl="1" marL="628639" marR="0" rtl="0" algn="l">
              <a:lnSpc>
                <a:spcPct val="90000"/>
              </a:lnSpc>
              <a:spcBef>
                <a:spcPts val="600"/>
              </a:spcBef>
              <a:spcAft>
                <a:spcPts val="0"/>
              </a:spcAft>
              <a:buClr>
                <a:srgbClr val="808080"/>
              </a:buClr>
              <a:buSzPts val="1400"/>
              <a:buFont typeface="Arial"/>
              <a:buChar char="•"/>
            </a:pPr>
            <a:r>
              <a:rPr b="0" i="1" lang="en-US" sz="1400" u="none" cap="none" strike="noStrike">
                <a:solidFill>
                  <a:schemeClr val="dk1"/>
                </a:solidFill>
                <a:latin typeface="Arial"/>
                <a:ea typeface="Arial"/>
                <a:cs typeface="Arial"/>
                <a:sym typeface="Arial"/>
              </a:rPr>
              <a:t>Modelos de característica não determinística:</a:t>
            </a:r>
            <a:r>
              <a:rPr b="0" i="0" lang="en-US" sz="1400" u="none" cap="none" strike="noStrike">
                <a:solidFill>
                  <a:schemeClr val="dk1"/>
                </a:solidFill>
                <a:latin typeface="Arial"/>
                <a:ea typeface="Arial"/>
                <a:cs typeface="Arial"/>
                <a:sym typeface="Arial"/>
              </a:rPr>
              <a:t> alguns modelos possuem parâmetros aleatórios, como inicialização de pesos em redes neurais, e mecanismos de amostragem em </a:t>
            </a:r>
            <a:r>
              <a:rPr b="0" i="1" lang="en-US" sz="1400" u="none" cap="none" strike="noStrike">
                <a:solidFill>
                  <a:schemeClr val="dk1"/>
                </a:solidFill>
                <a:latin typeface="Arial"/>
                <a:ea typeface="Arial"/>
                <a:cs typeface="Arial"/>
                <a:sym typeface="Arial"/>
              </a:rPr>
              <a:t>random forests.</a:t>
            </a:r>
            <a:endParaRPr b="0" i="0" sz="1400" u="none" cap="none" strike="noStrike">
              <a:solidFill>
                <a:schemeClr val="dk1"/>
              </a:solidFill>
              <a:latin typeface="Arial"/>
              <a:ea typeface="Arial"/>
              <a:cs typeface="Arial"/>
              <a:sym typeface="Arial"/>
            </a:endParaRPr>
          </a:p>
          <a:p>
            <a:pPr indent="-139697" lvl="1" marL="628639" marR="0" rtl="0" algn="l">
              <a:lnSpc>
                <a:spcPct val="90000"/>
              </a:lnSpc>
              <a:spcBef>
                <a:spcPts val="600"/>
              </a:spcBef>
              <a:spcAft>
                <a:spcPts val="0"/>
              </a:spcAft>
              <a:buClr>
                <a:srgbClr val="808080"/>
              </a:buClr>
              <a:buSzPts val="1400"/>
              <a:buFont typeface="Arial"/>
              <a:buNone/>
            </a:pPr>
            <a:r>
              <a:t/>
            </a:r>
            <a:endParaRPr b="0" i="1" sz="1400" u="none" cap="none" strike="noStrike">
              <a:solidFill>
                <a:schemeClr val="dk1"/>
              </a:solidFill>
              <a:latin typeface="Arial"/>
              <a:ea typeface="Arial"/>
              <a:cs typeface="Arial"/>
              <a:sym typeface="Arial"/>
            </a:endParaRPr>
          </a:p>
          <a:p>
            <a:pPr indent="-228597" lvl="1" marL="628639" marR="0" rtl="0" algn="l">
              <a:lnSpc>
                <a:spcPct val="90000"/>
              </a:lnSpc>
              <a:spcBef>
                <a:spcPts val="600"/>
              </a:spcBef>
              <a:spcAft>
                <a:spcPts val="0"/>
              </a:spcAft>
              <a:buClr>
                <a:srgbClr val="808080"/>
              </a:buClr>
              <a:buSzPts val="1400"/>
              <a:buFont typeface="Arial"/>
              <a:buChar char="•"/>
            </a:pPr>
            <a:r>
              <a:rPr b="0" i="1" lang="en-US" sz="1400" u="none" cap="none" strike="noStrike">
                <a:solidFill>
                  <a:schemeClr val="dk1"/>
                </a:solidFill>
                <a:latin typeface="Arial"/>
                <a:ea typeface="Arial"/>
                <a:cs typeface="Arial"/>
                <a:sym typeface="Arial"/>
              </a:rPr>
              <a:t>Feature selection, model selection, e hyperparameter tuning</a:t>
            </a:r>
            <a:r>
              <a:rPr b="0" i="0" lang="en-US" sz="1400" u="none" cap="none" strike="noStrike">
                <a:solidFill>
                  <a:schemeClr val="dk1"/>
                </a:solidFill>
                <a:latin typeface="Arial"/>
                <a:ea typeface="Arial"/>
                <a:cs typeface="Arial"/>
                <a:sym typeface="Arial"/>
              </a:rPr>
              <a:t>: são etapas do pipeline de modelagem que envolvem estimação baseada em amostras aleatórias dos dados, o que aumenta incerteza do processo de modelagem.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
          <p:cNvSpPr txBox="1"/>
          <p:nvPr>
            <p:ph type="title"/>
          </p:nvPr>
        </p:nvSpPr>
        <p:spPr>
          <a:xfrm>
            <a:off x="720089" y="175584"/>
            <a:ext cx="1085849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Open Sans"/>
              <a:buNone/>
            </a:pPr>
            <a:r>
              <a:rPr b="1" lang="en-US" sz="4000">
                <a:solidFill>
                  <a:schemeClr val="accent2"/>
                </a:solidFill>
              </a:rPr>
              <a:t>Alguns erros (bobos) em Machine Learning ...</a:t>
            </a:r>
            <a:endParaRPr sz="4000"/>
          </a:p>
        </p:txBody>
      </p:sp>
      <p:pic>
        <p:nvPicPr>
          <p:cNvPr descr="CDN media" id="188" name="Google Shape;188;p4"/>
          <p:cNvPicPr preferRelativeResize="0"/>
          <p:nvPr/>
        </p:nvPicPr>
        <p:blipFill rotWithShape="1">
          <a:blip r:embed="rId3">
            <a:alphaModFix/>
          </a:blip>
          <a:srcRect b="17359" l="0" r="0" t="17358"/>
          <a:stretch/>
        </p:blipFill>
        <p:spPr>
          <a:xfrm>
            <a:off x="822206" y="3190916"/>
            <a:ext cx="3442333" cy="2273259"/>
          </a:xfrm>
          <a:prstGeom prst="rect">
            <a:avLst/>
          </a:prstGeom>
          <a:noFill/>
          <a:ln>
            <a:noFill/>
          </a:ln>
        </p:spPr>
      </p:pic>
      <p:sp>
        <p:nvSpPr>
          <p:cNvPr id="189" name="Google Shape;189;p4"/>
          <p:cNvSpPr txBox="1"/>
          <p:nvPr/>
        </p:nvSpPr>
        <p:spPr>
          <a:xfrm>
            <a:off x="822206" y="5564339"/>
            <a:ext cx="34423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sng">
                <a:solidFill>
                  <a:schemeClr val="dk1"/>
                </a:solidFill>
                <a:latin typeface="Arial"/>
                <a:ea typeface="Arial"/>
                <a:cs typeface="Arial"/>
                <a:sym typeface="Arial"/>
                <a:hlinkClick r:id="rId4">
                  <a:extLst>
                    <a:ext uri="{A12FA001-AC4F-418D-AE19-62706E023703}">
                      <ahyp:hlinkClr val="tx"/>
                    </a:ext>
                  </a:extLst>
                </a:hlinkClick>
              </a:rPr>
              <a:t>https://www.reddit.com/r/Damnthatsinteresting/comments/yijd3c/they_asked_an_ai_engine_to_recreate_a_salmon/</a:t>
            </a:r>
            <a:r>
              <a:rPr b="0" i="0" lang="en-US" sz="1000" u="sng">
                <a:solidFill>
                  <a:schemeClr val="dk1"/>
                </a:solidFill>
                <a:latin typeface="Arial"/>
                <a:ea typeface="Arial"/>
                <a:cs typeface="Arial"/>
                <a:sym typeface="Arial"/>
              </a:rPr>
              <a:t> </a:t>
            </a:r>
            <a:endParaRPr i="1" sz="1000">
              <a:solidFill>
                <a:schemeClr val="lt2"/>
              </a:solidFill>
              <a:latin typeface="Arial"/>
              <a:ea typeface="Arial"/>
              <a:cs typeface="Arial"/>
              <a:sym typeface="Arial"/>
            </a:endParaRPr>
          </a:p>
        </p:txBody>
      </p:sp>
      <p:sp>
        <p:nvSpPr>
          <p:cNvPr id="190" name="Google Shape;190;p4"/>
          <p:cNvSpPr txBox="1"/>
          <p:nvPr/>
        </p:nvSpPr>
        <p:spPr>
          <a:xfrm>
            <a:off x="4721047" y="5564339"/>
            <a:ext cx="344233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sng">
                <a:solidFill>
                  <a:schemeClr val="dk1"/>
                </a:solidFill>
                <a:latin typeface="Arial"/>
                <a:ea typeface="Arial"/>
                <a:cs typeface="Arial"/>
                <a:sym typeface="Arial"/>
                <a:hlinkClick r:id="rId5">
                  <a:extLst>
                    <a:ext uri="{A12FA001-AC4F-418D-AE19-62706E023703}">
                      <ahyp:hlinkClr val="tx"/>
                    </a:ext>
                  </a:extLst>
                </a:hlinkClick>
              </a:rPr>
              <a:t>https://www.researchgate.net/publication/324985866_Face_Recognition_Using_Eigen_Face_Based_Technique_Utilizing_the_Concept_of_Principal_Component_Analysis</a:t>
            </a:r>
            <a:r>
              <a:rPr b="0" i="0" lang="en-US" sz="1000" u="sng">
                <a:solidFill>
                  <a:schemeClr val="dk1"/>
                </a:solidFill>
                <a:latin typeface="Arial"/>
                <a:ea typeface="Arial"/>
                <a:cs typeface="Arial"/>
                <a:sym typeface="Arial"/>
              </a:rPr>
              <a:t> </a:t>
            </a:r>
            <a:endParaRPr i="1" sz="1000">
              <a:solidFill>
                <a:schemeClr val="lt2"/>
              </a:solidFill>
              <a:latin typeface="Arial"/>
              <a:ea typeface="Arial"/>
              <a:cs typeface="Arial"/>
              <a:sym typeface="Arial"/>
            </a:endParaRPr>
          </a:p>
        </p:txBody>
      </p:sp>
      <p:sp>
        <p:nvSpPr>
          <p:cNvPr id="191" name="Google Shape;191;p4"/>
          <p:cNvSpPr txBox="1"/>
          <p:nvPr/>
        </p:nvSpPr>
        <p:spPr>
          <a:xfrm>
            <a:off x="8603895" y="5564339"/>
            <a:ext cx="34423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sng">
                <a:solidFill>
                  <a:schemeClr val="dk1"/>
                </a:solidFill>
                <a:latin typeface="Arial"/>
                <a:ea typeface="Arial"/>
                <a:cs typeface="Arial"/>
                <a:sym typeface="Arial"/>
                <a:hlinkClick r:id="rId6">
                  <a:extLst>
                    <a:ext uri="{A12FA001-AC4F-418D-AE19-62706E023703}">
                      <ahyp:hlinkClr val="tx"/>
                    </a:ext>
                  </a:extLst>
                </a:hlinkClick>
              </a:rPr>
              <a:t>https://app.hedgeye.com/insights/50716-5-charts-fed-forecasters-flat-out-wrong</a:t>
            </a:r>
            <a:r>
              <a:rPr b="0" i="0" lang="en-US" sz="1000" u="sng">
                <a:solidFill>
                  <a:schemeClr val="dk1"/>
                </a:solidFill>
                <a:latin typeface="Arial"/>
                <a:ea typeface="Arial"/>
                <a:cs typeface="Arial"/>
                <a:sym typeface="Arial"/>
              </a:rPr>
              <a:t> </a:t>
            </a:r>
            <a:endParaRPr i="1" sz="1000">
              <a:solidFill>
                <a:schemeClr val="lt2"/>
              </a:solidFill>
              <a:latin typeface="Arial"/>
              <a:ea typeface="Arial"/>
              <a:cs typeface="Arial"/>
              <a:sym typeface="Arial"/>
            </a:endParaRPr>
          </a:p>
        </p:txBody>
      </p:sp>
      <p:sp>
        <p:nvSpPr>
          <p:cNvPr id="192" name="Google Shape;192;p4"/>
          <p:cNvSpPr txBox="1"/>
          <p:nvPr/>
        </p:nvSpPr>
        <p:spPr>
          <a:xfrm>
            <a:off x="822206" y="1942082"/>
            <a:ext cx="3442333" cy="101477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808080"/>
              </a:buClr>
              <a:buSzPts val="2400"/>
              <a:buFont typeface="Arial"/>
              <a:buNone/>
            </a:pPr>
            <a:r>
              <a:rPr b="1" i="1" lang="en-US" sz="2400">
                <a:solidFill>
                  <a:schemeClr val="accent2"/>
                </a:solidFill>
                <a:latin typeface="Arial"/>
                <a:ea typeface="Arial"/>
                <a:cs typeface="Arial"/>
                <a:sym typeface="Arial"/>
              </a:rPr>
              <a:t>Generative AI Art</a:t>
            </a:r>
            <a:endParaRPr/>
          </a:p>
        </p:txBody>
      </p:sp>
      <p:sp>
        <p:nvSpPr>
          <p:cNvPr id="193" name="Google Shape;193;p4"/>
          <p:cNvSpPr txBox="1"/>
          <p:nvPr/>
        </p:nvSpPr>
        <p:spPr>
          <a:xfrm>
            <a:off x="4721047" y="1942082"/>
            <a:ext cx="3433044" cy="101477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808080"/>
              </a:buClr>
              <a:buSzPts val="2400"/>
              <a:buFont typeface="Arial"/>
              <a:buNone/>
            </a:pPr>
            <a:r>
              <a:rPr b="1" i="1" lang="en-US" sz="2400">
                <a:solidFill>
                  <a:schemeClr val="accent2"/>
                </a:solidFill>
                <a:latin typeface="Arial"/>
                <a:ea typeface="Arial"/>
                <a:cs typeface="Arial"/>
                <a:sym typeface="Arial"/>
              </a:rPr>
              <a:t>Face Recognition</a:t>
            </a:r>
            <a:endParaRPr/>
          </a:p>
        </p:txBody>
      </p:sp>
      <p:sp>
        <p:nvSpPr>
          <p:cNvPr id="194" name="Google Shape;194;p4"/>
          <p:cNvSpPr txBox="1"/>
          <p:nvPr/>
        </p:nvSpPr>
        <p:spPr>
          <a:xfrm>
            <a:off x="8594606" y="1944940"/>
            <a:ext cx="3442333" cy="101477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808080"/>
              </a:buClr>
              <a:buSzPts val="2400"/>
              <a:buFont typeface="Arial"/>
              <a:buNone/>
            </a:pPr>
            <a:r>
              <a:rPr b="1" i="1" lang="en-US" sz="2400">
                <a:solidFill>
                  <a:schemeClr val="accent2"/>
                </a:solidFill>
                <a:latin typeface="Arial"/>
                <a:ea typeface="Arial"/>
                <a:cs typeface="Arial"/>
                <a:sym typeface="Arial"/>
              </a:rPr>
              <a:t>Previsões Econômicas</a:t>
            </a:r>
            <a:endParaRPr b="1" i="1" sz="2400">
              <a:solidFill>
                <a:schemeClr val="accent2"/>
              </a:solidFill>
              <a:latin typeface="Arial"/>
              <a:ea typeface="Arial"/>
              <a:cs typeface="Arial"/>
              <a:sym typeface="Arial"/>
            </a:endParaRPr>
          </a:p>
        </p:txBody>
      </p:sp>
      <p:pic>
        <p:nvPicPr>
          <p:cNvPr descr="Recognized face with an error message for an unknown test face. | Download  Scientific Diagram" id="195" name="Google Shape;195;p4"/>
          <p:cNvPicPr preferRelativeResize="0"/>
          <p:nvPr/>
        </p:nvPicPr>
        <p:blipFill rotWithShape="1">
          <a:blip r:embed="rId7">
            <a:alphaModFix/>
          </a:blip>
          <a:srcRect b="0" l="0" r="0" t="0"/>
          <a:stretch/>
        </p:blipFill>
        <p:spPr>
          <a:xfrm>
            <a:off x="4532244" y="3270886"/>
            <a:ext cx="3815649" cy="2100852"/>
          </a:xfrm>
          <a:prstGeom prst="rect">
            <a:avLst/>
          </a:prstGeom>
          <a:noFill/>
          <a:ln>
            <a:noFill/>
          </a:ln>
        </p:spPr>
      </p:pic>
      <p:pic>
        <p:nvPicPr>
          <p:cNvPr descr="5 CHARTS: Fed Forecasters Flat-Out Wrong" id="196" name="Google Shape;196;p4"/>
          <p:cNvPicPr preferRelativeResize="0"/>
          <p:nvPr/>
        </p:nvPicPr>
        <p:blipFill rotWithShape="1">
          <a:blip r:embed="rId8">
            <a:alphaModFix/>
          </a:blip>
          <a:srcRect b="0" l="0" r="0" t="0"/>
          <a:stretch/>
        </p:blipFill>
        <p:spPr>
          <a:xfrm>
            <a:off x="8610600" y="3215739"/>
            <a:ext cx="3471863" cy="2152650"/>
          </a:xfrm>
          <a:prstGeom prst="rect">
            <a:avLst/>
          </a:prstGeom>
          <a:noFill/>
          <a:ln>
            <a:noFill/>
          </a:ln>
        </p:spPr>
      </p:pic>
      <p:cxnSp>
        <p:nvCxnSpPr>
          <p:cNvPr id="197" name="Google Shape;197;p4"/>
          <p:cNvCxnSpPr/>
          <p:nvPr/>
        </p:nvCxnSpPr>
        <p:spPr>
          <a:xfrm>
            <a:off x="4426228" y="1600835"/>
            <a:ext cx="0" cy="5120640"/>
          </a:xfrm>
          <a:prstGeom prst="straightConnector1">
            <a:avLst/>
          </a:prstGeom>
          <a:noFill/>
          <a:ln cap="flat" cmpd="sng" w="25400">
            <a:solidFill>
              <a:schemeClr val="accent1"/>
            </a:solidFill>
            <a:prstDash val="solid"/>
            <a:miter lim="800000"/>
            <a:headEnd len="sm" w="sm" type="none"/>
            <a:tailEnd len="sm" w="sm" type="none"/>
          </a:ln>
        </p:spPr>
      </p:cxnSp>
      <p:cxnSp>
        <p:nvCxnSpPr>
          <p:cNvPr id="198" name="Google Shape;198;p4"/>
          <p:cNvCxnSpPr/>
          <p:nvPr/>
        </p:nvCxnSpPr>
        <p:spPr>
          <a:xfrm>
            <a:off x="8500295" y="1565034"/>
            <a:ext cx="0" cy="5120640"/>
          </a:xfrm>
          <a:prstGeom prst="straightConnector1">
            <a:avLst/>
          </a:prstGeom>
          <a:noFill/>
          <a:ln cap="flat" cmpd="sng" w="25400">
            <a:solidFill>
              <a:schemeClr val="accent1"/>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
          <p:cNvSpPr txBox="1"/>
          <p:nvPr/>
        </p:nvSpPr>
        <p:spPr>
          <a:xfrm>
            <a:off x="804387" y="3923773"/>
            <a:ext cx="52288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sng">
                <a:solidFill>
                  <a:schemeClr val="dk1"/>
                </a:solidFill>
                <a:latin typeface="Arial"/>
                <a:ea typeface="Arial"/>
                <a:cs typeface="Arial"/>
                <a:sym typeface="Arial"/>
                <a:hlinkClick r:id="rId3">
                  <a:extLst>
                    <a:ext uri="{A12FA001-AC4F-418D-AE19-62706E023703}">
                      <ahyp:hlinkClr val="tx"/>
                    </a:ext>
                  </a:extLst>
                </a:hlinkClick>
              </a:rPr>
              <a:t>https://towardsdatascience.com/invaluable-data-science-lessons-to-learn-from-the-failure-of-zillows-flipping-business-25fdc218a62</a:t>
            </a:r>
            <a:r>
              <a:rPr b="0" i="0" lang="en-US" sz="1000" u="sng">
                <a:solidFill>
                  <a:schemeClr val="dk1"/>
                </a:solidFill>
                <a:latin typeface="Arial"/>
                <a:ea typeface="Arial"/>
                <a:cs typeface="Arial"/>
                <a:sym typeface="Arial"/>
              </a:rPr>
              <a:t> </a:t>
            </a:r>
            <a:endParaRPr i="1" sz="1000">
              <a:solidFill>
                <a:schemeClr val="lt2"/>
              </a:solidFill>
              <a:latin typeface="Arial"/>
              <a:ea typeface="Arial"/>
              <a:cs typeface="Arial"/>
              <a:sym typeface="Arial"/>
            </a:endParaRPr>
          </a:p>
        </p:txBody>
      </p:sp>
      <p:sp>
        <p:nvSpPr>
          <p:cNvPr id="204" name="Google Shape;204;p5"/>
          <p:cNvSpPr txBox="1"/>
          <p:nvPr>
            <p:ph type="title"/>
          </p:nvPr>
        </p:nvSpPr>
        <p:spPr>
          <a:xfrm>
            <a:off x="720090" y="175584"/>
            <a:ext cx="106337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Open Sans"/>
              <a:buNone/>
            </a:pPr>
            <a:r>
              <a:rPr b="1" lang="en-US" sz="4000">
                <a:solidFill>
                  <a:schemeClr val="accent2"/>
                </a:solidFill>
              </a:rPr>
              <a:t>... podem ser catastróficos !</a:t>
            </a:r>
            <a:endParaRPr sz="4000"/>
          </a:p>
        </p:txBody>
      </p:sp>
      <p:pic>
        <p:nvPicPr>
          <p:cNvPr descr="Hard lessons from 2019's Zillow fiasco: How homebuyers and sellers can avoid the same mistake when pricing a property in 2023" id="205" name="Google Shape;205;p5"/>
          <p:cNvPicPr preferRelativeResize="0"/>
          <p:nvPr/>
        </p:nvPicPr>
        <p:blipFill rotWithShape="1">
          <a:blip r:embed="rId4">
            <a:alphaModFix/>
          </a:blip>
          <a:srcRect b="0" l="0" r="0" t="0"/>
          <a:stretch/>
        </p:blipFill>
        <p:spPr>
          <a:xfrm>
            <a:off x="804387" y="1501147"/>
            <a:ext cx="5228868" cy="2325757"/>
          </a:xfrm>
          <a:prstGeom prst="rect">
            <a:avLst/>
          </a:prstGeom>
          <a:noFill/>
          <a:ln>
            <a:noFill/>
          </a:ln>
        </p:spPr>
      </p:pic>
      <p:sp>
        <p:nvSpPr>
          <p:cNvPr id="206" name="Google Shape;206;p5"/>
          <p:cNvSpPr txBox="1"/>
          <p:nvPr/>
        </p:nvSpPr>
        <p:spPr>
          <a:xfrm>
            <a:off x="804387" y="4510704"/>
            <a:ext cx="5228868" cy="1200329"/>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Os erros de previsão dos preços de imóveis levou à compra de propriedades por um preço muito superior ao seu preço de venda.</a:t>
            </a:r>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Open Sans"/>
              <a:ea typeface="Open Sans"/>
              <a:cs typeface="Open Sans"/>
              <a:sym typeface="Open Sans"/>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Zillow perdeu mais de US$ 300MM no terceiro trimestre de 2021.</a:t>
            </a:r>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Open Sans"/>
              <a:ea typeface="Open Sans"/>
              <a:cs typeface="Open Sans"/>
              <a:sym typeface="Open Sans"/>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25% (6,4k) dos funcionários da empresa foram demitidos em 2021.</a:t>
            </a:r>
            <a:endParaRPr/>
          </a:p>
        </p:txBody>
      </p:sp>
      <p:cxnSp>
        <p:nvCxnSpPr>
          <p:cNvPr id="207" name="Google Shape;207;p5"/>
          <p:cNvCxnSpPr/>
          <p:nvPr/>
        </p:nvCxnSpPr>
        <p:spPr>
          <a:xfrm>
            <a:off x="6414053" y="1251284"/>
            <a:ext cx="0" cy="5408160"/>
          </a:xfrm>
          <a:prstGeom prst="straightConnector1">
            <a:avLst/>
          </a:prstGeom>
          <a:noFill/>
          <a:ln cap="flat" cmpd="sng" w="25400">
            <a:solidFill>
              <a:schemeClr val="accent1"/>
            </a:solidFill>
            <a:prstDash val="solid"/>
            <a:miter lim="800000"/>
            <a:headEnd len="sm" w="sm" type="none"/>
            <a:tailEnd len="sm" w="sm" type="none"/>
          </a:ln>
        </p:spPr>
      </p:cxnSp>
      <p:sp>
        <p:nvSpPr>
          <p:cNvPr id="208" name="Google Shape;208;p5"/>
          <p:cNvSpPr txBox="1"/>
          <p:nvPr/>
        </p:nvSpPr>
        <p:spPr>
          <a:xfrm>
            <a:off x="6694978" y="3923773"/>
            <a:ext cx="52288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sng">
                <a:solidFill>
                  <a:schemeClr val="dk1"/>
                </a:solidFill>
                <a:latin typeface="Arial"/>
                <a:ea typeface="Arial"/>
                <a:cs typeface="Arial"/>
                <a:sym typeface="Arial"/>
                <a:hlinkClick r:id="rId5">
                  <a:extLst>
                    <a:ext uri="{A12FA001-AC4F-418D-AE19-62706E023703}">
                      <ahyp:hlinkClr val="tx"/>
                    </a:ext>
                  </a:extLst>
                </a:hlinkClick>
              </a:rPr>
              <a:t>https://slate.com/human-interest/2018/03/automating-inequality-author-virginia-eubanks-on-how-algorithms-can-punish-the-poor.html</a:t>
            </a:r>
            <a:r>
              <a:rPr b="0" i="0" lang="en-US" sz="1000" u="sng">
                <a:solidFill>
                  <a:schemeClr val="dk1"/>
                </a:solidFill>
                <a:latin typeface="Arial"/>
                <a:ea typeface="Arial"/>
                <a:cs typeface="Arial"/>
                <a:sym typeface="Arial"/>
              </a:rPr>
              <a:t> </a:t>
            </a:r>
            <a:endParaRPr i="1" sz="1000">
              <a:solidFill>
                <a:schemeClr val="lt2"/>
              </a:solidFill>
              <a:latin typeface="Arial"/>
              <a:ea typeface="Arial"/>
              <a:cs typeface="Arial"/>
              <a:sym typeface="Arial"/>
            </a:endParaRPr>
          </a:p>
        </p:txBody>
      </p:sp>
      <p:sp>
        <p:nvSpPr>
          <p:cNvPr id="209" name="Google Shape;209;p5"/>
          <p:cNvSpPr txBox="1"/>
          <p:nvPr/>
        </p:nvSpPr>
        <p:spPr>
          <a:xfrm>
            <a:off x="6683707" y="4510704"/>
            <a:ext cx="5228868" cy="2123658"/>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Os viéses previsão de fraude em programas assistenciais nos EUA resultou na inegibilidade de milhões de pessoas benefícios em dinheiro, assistência médica e vale-refeição por 3 anos.</a:t>
            </a:r>
            <a:endParaRPr sz="1200">
              <a:solidFill>
                <a:schemeClr val="dk1"/>
              </a:solidFill>
              <a:latin typeface="Open Sans"/>
              <a:ea typeface="Open Sans"/>
              <a:cs typeface="Open Sans"/>
              <a:sym typeface="Open Sans"/>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Open Sans"/>
              <a:ea typeface="Open Sans"/>
              <a:cs typeface="Open Sans"/>
              <a:sym typeface="Open Sans"/>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O Estado de Michigan exigiu reembolsos superestimados (de até US$ 187k). O Estado interceptou salários, contas bancárias e restituição fiscal.</a:t>
            </a:r>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Open Sans"/>
              <a:ea typeface="Open Sans"/>
              <a:cs typeface="Open Sans"/>
              <a:sym typeface="Open Sans"/>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O estresse financeiro sobre os acusados resultou em despejos, divórcios, destruição de pontuações de crédito, falta de moradia, falências e até suicídio.</a:t>
            </a:r>
            <a:endParaRPr sz="1200">
              <a:solidFill>
                <a:schemeClr val="dk1"/>
              </a:solidFill>
              <a:latin typeface="Open Sans"/>
              <a:ea typeface="Open Sans"/>
              <a:cs typeface="Open Sans"/>
              <a:sym typeface="Open Sans"/>
            </a:endParaRPr>
          </a:p>
        </p:txBody>
      </p:sp>
      <p:pic>
        <p:nvPicPr>
          <p:cNvPr id="210" name="Google Shape;210;p5"/>
          <p:cNvPicPr preferRelativeResize="0"/>
          <p:nvPr/>
        </p:nvPicPr>
        <p:blipFill rotWithShape="1">
          <a:blip r:embed="rId6">
            <a:alphaModFix/>
          </a:blip>
          <a:srcRect b="0" l="0" r="0" t="0"/>
          <a:stretch/>
        </p:blipFill>
        <p:spPr>
          <a:xfrm>
            <a:off x="7514275" y="1501147"/>
            <a:ext cx="3567732" cy="23800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6"/>
          <p:cNvSpPr txBox="1"/>
          <p:nvPr>
            <p:ph type="title"/>
          </p:nvPr>
        </p:nvSpPr>
        <p:spPr>
          <a:xfrm>
            <a:off x="720090" y="175584"/>
            <a:ext cx="106337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Open Sans"/>
              <a:buNone/>
            </a:pPr>
            <a:r>
              <a:rPr b="1" lang="en-US" sz="4000">
                <a:solidFill>
                  <a:schemeClr val="accent2"/>
                </a:solidFill>
              </a:rPr>
              <a:t>O que é Previsão Conforme ?</a:t>
            </a:r>
            <a:br>
              <a:rPr b="1" lang="en-US" sz="4000">
                <a:solidFill>
                  <a:schemeClr val="accent2"/>
                </a:solidFill>
              </a:rPr>
            </a:br>
            <a:r>
              <a:rPr b="1" lang="en-US" sz="4000">
                <a:solidFill>
                  <a:schemeClr val="accent2"/>
                </a:solidFill>
              </a:rPr>
              <a:t>E como ela nos ajuda ?</a:t>
            </a:r>
            <a:endParaRPr sz="4000"/>
          </a:p>
        </p:txBody>
      </p:sp>
      <p:sp>
        <p:nvSpPr>
          <p:cNvPr id="216" name="Google Shape;216;p6"/>
          <p:cNvSpPr txBox="1"/>
          <p:nvPr/>
        </p:nvSpPr>
        <p:spPr>
          <a:xfrm>
            <a:off x="7360919" y="4990317"/>
            <a:ext cx="4831080" cy="2462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000" u="sng">
                <a:solidFill>
                  <a:schemeClr val="lt2"/>
                </a:solidFill>
                <a:latin typeface="Arial"/>
                <a:ea typeface="Arial"/>
                <a:cs typeface="Arial"/>
                <a:sym typeface="Arial"/>
                <a:hlinkClick r:id="rId3">
                  <a:extLst>
                    <a:ext uri="{A12FA001-AC4F-418D-AE19-62706E023703}">
                      <ahyp:hlinkClr val="tx"/>
                    </a:ext>
                  </a:extLst>
                </a:hlinkClick>
              </a:rPr>
              <a:t>https://mindfulmodeler.substack.com/p/e-mail-course-on-conformal-prediction</a:t>
            </a:r>
            <a:r>
              <a:rPr i="1" lang="en-US" sz="1000">
                <a:solidFill>
                  <a:schemeClr val="lt2"/>
                </a:solidFill>
                <a:latin typeface="Arial"/>
                <a:ea typeface="Arial"/>
                <a:cs typeface="Arial"/>
                <a:sym typeface="Arial"/>
              </a:rPr>
              <a:t> </a:t>
            </a:r>
            <a:endParaRPr/>
          </a:p>
        </p:txBody>
      </p:sp>
      <p:pic>
        <p:nvPicPr>
          <p:cNvPr id="217" name="Google Shape;217;p6"/>
          <p:cNvPicPr preferRelativeResize="0"/>
          <p:nvPr/>
        </p:nvPicPr>
        <p:blipFill rotWithShape="1">
          <a:blip r:embed="rId4">
            <a:alphaModFix/>
          </a:blip>
          <a:srcRect b="0" l="0" r="0" t="0"/>
          <a:stretch/>
        </p:blipFill>
        <p:spPr>
          <a:xfrm>
            <a:off x="7360920" y="2436083"/>
            <a:ext cx="4831079" cy="2456948"/>
          </a:xfrm>
          <a:prstGeom prst="rect">
            <a:avLst/>
          </a:prstGeom>
          <a:noFill/>
          <a:ln>
            <a:noFill/>
          </a:ln>
        </p:spPr>
      </p:pic>
      <p:sp>
        <p:nvSpPr>
          <p:cNvPr id="218" name="Google Shape;218;p6"/>
          <p:cNvSpPr txBox="1"/>
          <p:nvPr/>
        </p:nvSpPr>
        <p:spPr>
          <a:xfrm>
            <a:off x="720090" y="1635472"/>
            <a:ext cx="6526822" cy="4903440"/>
          </a:xfrm>
          <a:prstGeom prst="rect">
            <a:avLst/>
          </a:prstGeom>
          <a:noFill/>
          <a:ln>
            <a:noFill/>
          </a:ln>
        </p:spPr>
        <p:txBody>
          <a:bodyPr anchorCtr="0" anchor="ctr" bIns="0" lIns="0" spcFirstLastPara="1" rIns="0" wrap="square" tIns="0">
            <a:normAutofit lnSpcReduction="10000"/>
          </a:bodyPr>
          <a:lstStyle/>
          <a:p>
            <a:pPr indent="-171450" lvl="0" marL="171450" marR="0" rtl="0" algn="l">
              <a:lnSpc>
                <a:spcPct val="90000"/>
              </a:lnSpc>
              <a:spcBef>
                <a:spcPts val="0"/>
              </a:spcBef>
              <a:spcAft>
                <a:spcPts val="0"/>
              </a:spcAft>
              <a:buClr>
                <a:srgbClr val="808080"/>
              </a:buClr>
              <a:buSzPts val="1400"/>
              <a:buFont typeface="Arial"/>
              <a:buChar char="•"/>
            </a:pPr>
            <a:r>
              <a:rPr lang="en-US" sz="1400">
                <a:solidFill>
                  <a:schemeClr val="dk1"/>
                </a:solidFill>
                <a:latin typeface="Arial"/>
                <a:ea typeface="Arial"/>
                <a:cs typeface="Arial"/>
                <a:sym typeface="Arial"/>
              </a:rPr>
              <a:t>Previsão Conforme (Conformal Prediction – CP) é um grupo de métodos que transforma previsões pontuais em conjuntos de previsões. Dessa forma, esses conjuntos são associadas à um nível de confiança estatística, permitindo que sejam medidos e controlados os riscos de uma previsão estar errada.</a:t>
            </a:r>
            <a:endParaRPr/>
          </a:p>
          <a:p>
            <a:pPr indent="0" lvl="0" marL="0" marR="0" rtl="0" algn="l">
              <a:lnSpc>
                <a:spcPct val="90000"/>
              </a:lnSpc>
              <a:spcBef>
                <a:spcPts val="600"/>
              </a:spcBef>
              <a:spcAft>
                <a:spcPts val="0"/>
              </a:spcAft>
              <a:buNone/>
            </a:pPr>
            <a:r>
              <a:t/>
            </a:r>
            <a:endParaRPr sz="1400">
              <a:solidFill>
                <a:schemeClr val="dk1"/>
              </a:solidFill>
              <a:latin typeface="Arial"/>
              <a:ea typeface="Arial"/>
              <a:cs typeface="Arial"/>
              <a:sym typeface="Arial"/>
            </a:endParaRPr>
          </a:p>
          <a:p>
            <a:pPr indent="-171450" lvl="0" marL="171450" marR="0" rtl="0" algn="l">
              <a:lnSpc>
                <a:spcPct val="90000"/>
              </a:lnSpc>
              <a:spcBef>
                <a:spcPts val="600"/>
              </a:spcBef>
              <a:spcAft>
                <a:spcPts val="0"/>
              </a:spcAft>
              <a:buClr>
                <a:srgbClr val="808080"/>
              </a:buClr>
              <a:buSzPts val="1400"/>
              <a:buFont typeface="Arial"/>
              <a:buChar char="•"/>
            </a:pPr>
            <a:r>
              <a:rPr lang="en-US" sz="1400">
                <a:solidFill>
                  <a:schemeClr val="dk1"/>
                </a:solidFill>
                <a:latin typeface="Arial"/>
                <a:ea typeface="Arial"/>
                <a:cs typeface="Arial"/>
                <a:sym typeface="Arial"/>
              </a:rPr>
              <a:t>O método produz limites de erro em torno das previsões. Para regressores, essas regiões são intervalos em torno da previsão. Para classificadores, as previsões conformes são previsões com valor definido no conjunto de potência das classes, e calibração de pontuações. </a:t>
            </a:r>
            <a:endParaRPr/>
          </a:p>
          <a:p>
            <a:pPr indent="-82550" lvl="0" marL="171450" marR="0" rtl="0" algn="l">
              <a:lnSpc>
                <a:spcPct val="90000"/>
              </a:lnSpc>
              <a:spcBef>
                <a:spcPts val="600"/>
              </a:spcBef>
              <a:spcAft>
                <a:spcPts val="0"/>
              </a:spcAft>
              <a:buClr>
                <a:srgbClr val="808080"/>
              </a:buClr>
              <a:buSzPts val="1400"/>
              <a:buFont typeface="Arial"/>
              <a:buNone/>
            </a:pPr>
            <a:r>
              <a:t/>
            </a:r>
            <a:endParaRPr sz="1400">
              <a:solidFill>
                <a:schemeClr val="dk1"/>
              </a:solidFill>
              <a:latin typeface="Arial"/>
              <a:ea typeface="Arial"/>
              <a:cs typeface="Arial"/>
              <a:sym typeface="Arial"/>
            </a:endParaRPr>
          </a:p>
          <a:p>
            <a:pPr indent="-171450" lvl="0" marL="171450" marR="0" rtl="0" algn="l">
              <a:lnSpc>
                <a:spcPct val="90000"/>
              </a:lnSpc>
              <a:spcBef>
                <a:spcPts val="600"/>
              </a:spcBef>
              <a:spcAft>
                <a:spcPts val="0"/>
              </a:spcAft>
              <a:buClr>
                <a:srgbClr val="808080"/>
              </a:buClr>
              <a:buSzPts val="1400"/>
              <a:buFont typeface="Arial"/>
              <a:buChar char="•"/>
            </a:pPr>
            <a:r>
              <a:rPr lang="en-US" sz="1400">
                <a:solidFill>
                  <a:schemeClr val="dk1"/>
                </a:solidFill>
                <a:latin typeface="Arial"/>
                <a:ea typeface="Arial"/>
                <a:cs typeface="Arial"/>
                <a:sym typeface="Arial"/>
              </a:rPr>
              <a:t>A Previsão Conforme possui vantagens comparadas aos demais métodos de quantificação de incerteza:</a:t>
            </a:r>
            <a:endParaRPr/>
          </a:p>
          <a:p>
            <a:pPr indent="0" lvl="0" marL="0" marR="0" rtl="0" algn="l">
              <a:lnSpc>
                <a:spcPct val="90000"/>
              </a:lnSpc>
              <a:spcBef>
                <a:spcPts val="600"/>
              </a:spcBef>
              <a:spcAft>
                <a:spcPts val="0"/>
              </a:spcAft>
              <a:buNone/>
            </a:pPr>
            <a:r>
              <a:t/>
            </a:r>
            <a:endParaRPr sz="1400">
              <a:solidFill>
                <a:schemeClr val="dk1"/>
              </a:solidFill>
              <a:latin typeface="Arial"/>
              <a:ea typeface="Arial"/>
              <a:cs typeface="Arial"/>
              <a:sym typeface="Arial"/>
            </a:endParaRPr>
          </a:p>
          <a:p>
            <a:pPr indent="-228597" lvl="1" marL="628639" marR="0" rtl="0" algn="l">
              <a:lnSpc>
                <a:spcPct val="90000"/>
              </a:lnSpc>
              <a:spcBef>
                <a:spcPts val="600"/>
              </a:spcBef>
              <a:spcAft>
                <a:spcPts val="0"/>
              </a:spcAft>
              <a:buClr>
                <a:srgbClr val="808080"/>
              </a:buClr>
              <a:buSzPts val="1400"/>
              <a:buFont typeface="Arial"/>
              <a:buChar char="•"/>
            </a:pPr>
            <a:r>
              <a:rPr b="1" i="0" lang="en-US" sz="1400" u="none" cap="none" strike="noStrike">
                <a:solidFill>
                  <a:schemeClr val="dk1"/>
                </a:solidFill>
                <a:latin typeface="Arial"/>
                <a:ea typeface="Arial"/>
                <a:cs typeface="Arial"/>
                <a:sym typeface="Arial"/>
              </a:rPr>
              <a:t>Cobertura garantida: </a:t>
            </a:r>
            <a:r>
              <a:rPr b="0" i="0" lang="en-US" sz="1400" u="none" cap="none" strike="noStrike">
                <a:solidFill>
                  <a:schemeClr val="dk1"/>
                </a:solidFill>
                <a:latin typeface="Arial"/>
                <a:ea typeface="Arial"/>
                <a:cs typeface="Arial"/>
                <a:sym typeface="Arial"/>
              </a:rPr>
              <a:t>as regiões da previsão gerada vêm com garantias de cobertura do resultado verdadeiro</a:t>
            </a:r>
            <a:endParaRPr/>
          </a:p>
          <a:p>
            <a:pPr indent="-228597" lvl="1" marL="628639" marR="0" rtl="0" algn="l">
              <a:lnSpc>
                <a:spcPct val="90000"/>
              </a:lnSpc>
              <a:spcBef>
                <a:spcPts val="600"/>
              </a:spcBef>
              <a:spcAft>
                <a:spcPts val="0"/>
              </a:spcAft>
              <a:buClr>
                <a:srgbClr val="808080"/>
              </a:buClr>
              <a:buSzPts val="1400"/>
              <a:buFont typeface="Arial"/>
              <a:buChar char="•"/>
            </a:pPr>
            <a:r>
              <a:rPr b="1" i="0" lang="en-US" sz="1400" u="none" cap="none" strike="noStrike">
                <a:solidFill>
                  <a:schemeClr val="dk1"/>
                </a:solidFill>
                <a:latin typeface="Arial"/>
                <a:ea typeface="Arial"/>
                <a:cs typeface="Arial"/>
                <a:sym typeface="Arial"/>
              </a:rPr>
              <a:t>Agnóstica ao Modelo: </a:t>
            </a:r>
            <a:r>
              <a:rPr b="0" i="0" lang="en-US" sz="1400" u="none" cap="none" strike="noStrike">
                <a:solidFill>
                  <a:schemeClr val="dk1"/>
                </a:solidFill>
                <a:latin typeface="Arial"/>
                <a:ea typeface="Arial"/>
                <a:cs typeface="Arial"/>
                <a:sym typeface="Arial"/>
              </a:rPr>
              <a:t>funciona com qualquer técnica de Machine Learning</a:t>
            </a:r>
            <a:endParaRPr/>
          </a:p>
          <a:p>
            <a:pPr indent="-228597" lvl="1" marL="628639" marR="0" rtl="0" algn="l">
              <a:lnSpc>
                <a:spcPct val="90000"/>
              </a:lnSpc>
              <a:spcBef>
                <a:spcPts val="600"/>
              </a:spcBef>
              <a:spcAft>
                <a:spcPts val="0"/>
              </a:spcAft>
              <a:buClr>
                <a:srgbClr val="808080"/>
              </a:buClr>
              <a:buSzPts val="1400"/>
              <a:buFont typeface="Arial"/>
              <a:buChar char="•"/>
            </a:pPr>
            <a:r>
              <a:rPr b="1" i="0" lang="en-US" sz="1400" u="none" cap="none" strike="noStrike">
                <a:solidFill>
                  <a:schemeClr val="dk1"/>
                </a:solidFill>
                <a:latin typeface="Arial"/>
                <a:ea typeface="Arial"/>
                <a:cs typeface="Arial"/>
                <a:sym typeface="Arial"/>
              </a:rPr>
              <a:t>Livre de Distribuição:</a:t>
            </a:r>
            <a:r>
              <a:rPr b="0" i="0" lang="en-US" sz="1400" u="none" cap="none" strike="noStrike">
                <a:solidFill>
                  <a:schemeClr val="dk1"/>
                </a:solidFill>
                <a:latin typeface="Arial"/>
                <a:ea typeface="Arial"/>
                <a:cs typeface="Arial"/>
                <a:sym typeface="Arial"/>
              </a:rPr>
              <a:t> predições conformes não possuem suposição de distribuição de probabilidade</a:t>
            </a:r>
            <a:endParaRPr/>
          </a:p>
          <a:p>
            <a:pPr indent="-228597" lvl="1" marL="628639" marR="0" rtl="0" algn="l">
              <a:lnSpc>
                <a:spcPct val="90000"/>
              </a:lnSpc>
              <a:spcBef>
                <a:spcPts val="600"/>
              </a:spcBef>
              <a:spcAft>
                <a:spcPts val="0"/>
              </a:spcAft>
              <a:buClr>
                <a:srgbClr val="808080"/>
              </a:buClr>
              <a:buSzPts val="1400"/>
              <a:buFont typeface="Arial"/>
              <a:buChar char="•"/>
            </a:pPr>
            <a:r>
              <a:rPr b="1" i="0" lang="en-US" sz="1400" u="none" cap="none" strike="noStrike">
                <a:solidFill>
                  <a:schemeClr val="dk1"/>
                </a:solidFill>
                <a:latin typeface="Arial"/>
                <a:ea typeface="Arial"/>
                <a:cs typeface="Arial"/>
                <a:sym typeface="Arial"/>
              </a:rPr>
              <a:t>Sem retreino necessário:</a:t>
            </a:r>
            <a:r>
              <a:rPr b="0" i="0" lang="en-US" sz="1400" u="none" cap="none" strike="noStrike">
                <a:solidFill>
                  <a:schemeClr val="dk1"/>
                </a:solidFill>
                <a:latin typeface="Arial"/>
                <a:ea typeface="Arial"/>
                <a:cs typeface="Arial"/>
                <a:sym typeface="Arial"/>
              </a:rPr>
              <a:t> não há necessidade de reestimar o modelo utilizado</a:t>
            </a:r>
            <a:endParaRPr/>
          </a:p>
          <a:p>
            <a:pPr indent="-228597" lvl="1" marL="628639" marR="0" rtl="0" algn="l">
              <a:lnSpc>
                <a:spcPct val="90000"/>
              </a:lnSpc>
              <a:spcBef>
                <a:spcPts val="600"/>
              </a:spcBef>
              <a:spcAft>
                <a:spcPts val="0"/>
              </a:spcAft>
              <a:buClr>
                <a:srgbClr val="808080"/>
              </a:buClr>
              <a:buSzPts val="1400"/>
              <a:buFont typeface="Arial"/>
              <a:buChar char="•"/>
            </a:pPr>
            <a:r>
              <a:rPr b="1" i="0" lang="en-US" sz="1400" u="none" cap="none" strike="noStrike">
                <a:solidFill>
                  <a:schemeClr val="dk1"/>
                </a:solidFill>
                <a:latin typeface="Arial"/>
                <a:ea typeface="Arial"/>
                <a:cs typeface="Arial"/>
                <a:sym typeface="Arial"/>
              </a:rPr>
              <a:t>Várias aplicações:</a:t>
            </a:r>
            <a:r>
              <a:rPr b="0" i="0" lang="en-US" sz="1400" u="none" cap="none" strike="noStrike">
                <a:solidFill>
                  <a:schemeClr val="dk1"/>
                </a:solidFill>
                <a:latin typeface="Arial"/>
                <a:ea typeface="Arial"/>
                <a:cs typeface="Arial"/>
                <a:sym typeface="Arial"/>
              </a:rPr>
              <a:t> funciona para modelos de classificação, regressão, forecast de séries temporais, dentre outros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7"/>
          <p:cNvSpPr txBox="1"/>
          <p:nvPr>
            <p:ph type="ctrTitle"/>
          </p:nvPr>
        </p:nvSpPr>
        <p:spPr>
          <a:xfrm>
            <a:off x="6301051" y="397669"/>
            <a:ext cx="4434900" cy="2512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808080"/>
              </a:buClr>
              <a:buSzPct val="100000"/>
              <a:buFont typeface="Arial"/>
              <a:buNone/>
            </a:pPr>
            <a:r>
              <a:rPr i="1" lang="en-US" sz="2800">
                <a:latin typeface="Arial"/>
                <a:ea typeface="Arial"/>
                <a:cs typeface="Arial"/>
                <a:sym typeface="Arial"/>
              </a:rPr>
              <a:t>“Conformal prediciton uses past experience to determine precise levels of confidence in new predictions.”</a:t>
            </a:r>
            <a:br>
              <a:rPr i="1" lang="en-US" sz="2800">
                <a:latin typeface="Arial"/>
                <a:ea typeface="Arial"/>
                <a:cs typeface="Arial"/>
                <a:sym typeface="Arial"/>
              </a:rPr>
            </a:br>
            <a:br>
              <a:rPr i="1" lang="en-US" sz="2800">
                <a:latin typeface="Arial"/>
                <a:ea typeface="Arial"/>
                <a:cs typeface="Arial"/>
                <a:sym typeface="Arial"/>
              </a:rPr>
            </a:br>
            <a:r>
              <a:rPr i="1" lang="en-US" sz="2800">
                <a:latin typeface="Arial"/>
                <a:ea typeface="Arial"/>
                <a:cs typeface="Arial"/>
                <a:sym typeface="Arial"/>
              </a:rPr>
              <a:t>(Shafer e Vovk, 2008)</a:t>
            </a:r>
            <a:endParaRPr/>
          </a:p>
        </p:txBody>
      </p:sp>
      <p:sp>
        <p:nvSpPr>
          <p:cNvPr id="224" name="Google Shape;224;p7"/>
          <p:cNvSpPr txBox="1"/>
          <p:nvPr>
            <p:ph idx="11" type="ftr"/>
          </p:nvPr>
        </p:nvSpPr>
        <p:spPr>
          <a:xfrm rot="-5400000">
            <a:off x="9811512" y="1591056"/>
            <a:ext cx="354787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CONFORMAL PREDICTION 101</a:t>
            </a:r>
            <a:endParaRPr/>
          </a:p>
        </p:txBody>
      </p:sp>
      <p:sp>
        <p:nvSpPr>
          <p:cNvPr id="225" name="Google Shape;225;p7"/>
          <p:cNvSpPr txBox="1"/>
          <p:nvPr/>
        </p:nvSpPr>
        <p:spPr>
          <a:xfrm>
            <a:off x="125472" y="2909976"/>
            <a:ext cx="2960403"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sng">
                <a:solidFill>
                  <a:schemeClr val="dk1"/>
                </a:solidFill>
                <a:latin typeface="Arial"/>
                <a:ea typeface="Arial"/>
                <a:cs typeface="Arial"/>
                <a:sym typeface="Arial"/>
                <a:hlinkClick r:id="rId3">
                  <a:extLst>
                    <a:ext uri="{A12FA001-AC4F-418D-AE19-62706E023703}">
                      <ahyp:hlinkClr val="tx"/>
                    </a:ext>
                  </a:extLst>
                </a:hlinkClick>
              </a:rPr>
              <a:t>Vladimir Vovk</a:t>
            </a:r>
            <a:r>
              <a:rPr b="0" i="0" lang="en-US" sz="1000">
                <a:solidFill>
                  <a:srgbClr val="6B6B6B"/>
                </a:solidFill>
                <a:latin typeface="Arial"/>
                <a:ea typeface="Arial"/>
                <a:cs typeface="Arial"/>
                <a:sym typeface="Arial"/>
              </a:rPr>
              <a:t> e </a:t>
            </a:r>
            <a:r>
              <a:rPr b="0" i="0" lang="en-US" sz="1000" u="sng">
                <a:solidFill>
                  <a:schemeClr val="dk1"/>
                </a:solidFill>
                <a:latin typeface="Arial"/>
                <a:ea typeface="Arial"/>
                <a:cs typeface="Arial"/>
                <a:sym typeface="Arial"/>
                <a:hlinkClick r:id="rId4">
                  <a:extLst>
                    <a:ext uri="{A12FA001-AC4F-418D-AE19-62706E023703}">
                      <ahyp:hlinkClr val="tx"/>
                    </a:ext>
                  </a:extLst>
                </a:hlinkClick>
              </a:rPr>
              <a:t>Glenn Shafer</a:t>
            </a:r>
            <a:endParaRPr i="1" sz="1000">
              <a:solidFill>
                <a:schemeClr val="lt2"/>
              </a:solidFill>
              <a:latin typeface="Arial"/>
              <a:ea typeface="Arial"/>
              <a:cs typeface="Arial"/>
              <a:sym typeface="Arial"/>
            </a:endParaRPr>
          </a:p>
        </p:txBody>
      </p:sp>
      <p:pic>
        <p:nvPicPr>
          <p:cNvPr id="226" name="Google Shape;226;p7"/>
          <p:cNvPicPr preferRelativeResize="0"/>
          <p:nvPr/>
        </p:nvPicPr>
        <p:blipFill rotWithShape="1">
          <a:blip r:embed="rId5">
            <a:alphaModFix/>
          </a:blip>
          <a:srcRect b="0" l="0" r="0" t="0"/>
          <a:stretch/>
        </p:blipFill>
        <p:spPr>
          <a:xfrm>
            <a:off x="125472" y="98594"/>
            <a:ext cx="4680520" cy="2768194"/>
          </a:xfrm>
          <a:prstGeom prst="rect">
            <a:avLst/>
          </a:prstGeom>
          <a:noFill/>
          <a:ln>
            <a:noFill/>
          </a:ln>
        </p:spPr>
      </p:pic>
      <p:pic>
        <p:nvPicPr>
          <p:cNvPr descr="Book cover" id="227" name="Google Shape;227;p7"/>
          <p:cNvPicPr preferRelativeResize="0"/>
          <p:nvPr/>
        </p:nvPicPr>
        <p:blipFill rotWithShape="1">
          <a:blip r:embed="rId6">
            <a:alphaModFix/>
          </a:blip>
          <a:srcRect b="0" l="0" r="0" t="0"/>
          <a:stretch/>
        </p:blipFill>
        <p:spPr>
          <a:xfrm>
            <a:off x="180512" y="3547555"/>
            <a:ext cx="1922608" cy="2987650"/>
          </a:xfrm>
          <a:prstGeom prst="rect">
            <a:avLst/>
          </a:prstGeom>
          <a:noFill/>
          <a:ln>
            <a:noFill/>
          </a:ln>
        </p:spPr>
      </p:pic>
      <p:sp>
        <p:nvSpPr>
          <p:cNvPr id="228" name="Google Shape;228;p7"/>
          <p:cNvSpPr txBox="1"/>
          <p:nvPr/>
        </p:nvSpPr>
        <p:spPr>
          <a:xfrm>
            <a:off x="180512" y="6598364"/>
            <a:ext cx="3816424"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sng">
                <a:solidFill>
                  <a:schemeClr val="dk1"/>
                </a:solidFill>
                <a:latin typeface="Arial"/>
                <a:ea typeface="Arial"/>
                <a:cs typeface="Arial"/>
                <a:sym typeface="Arial"/>
                <a:hlinkClick r:id="rId7">
                  <a:extLst>
                    <a:ext uri="{A12FA001-AC4F-418D-AE19-62706E023703}">
                      <ahyp:hlinkClr val="tx"/>
                    </a:ext>
                  </a:extLst>
                </a:hlinkClick>
              </a:rPr>
              <a:t>https://link.springer.com/book/10.1007/978-3-031-06649-8</a:t>
            </a:r>
            <a:r>
              <a:rPr b="0" i="0" lang="en-US" sz="1000" u="sng">
                <a:solidFill>
                  <a:schemeClr val="dk1"/>
                </a:solidFill>
                <a:latin typeface="Arial"/>
                <a:ea typeface="Arial"/>
                <a:cs typeface="Arial"/>
                <a:sym typeface="Arial"/>
              </a:rPr>
              <a:t> </a:t>
            </a:r>
            <a:endParaRPr i="1" sz="1000">
              <a:solidFill>
                <a:schemeClr val="lt2"/>
              </a:solidFill>
              <a:latin typeface="Arial"/>
              <a:ea typeface="Arial"/>
              <a:cs typeface="Arial"/>
              <a:sym typeface="Arial"/>
            </a:endParaRPr>
          </a:p>
        </p:txBody>
      </p:sp>
      <p:sp>
        <p:nvSpPr>
          <p:cNvPr id="229" name="Google Shape;229;p7"/>
          <p:cNvSpPr txBox="1"/>
          <p:nvPr/>
        </p:nvSpPr>
        <p:spPr>
          <a:xfrm>
            <a:off x="2314434" y="3877984"/>
            <a:ext cx="3094467" cy="1828193"/>
          </a:xfrm>
          <a:prstGeom prst="rect">
            <a:avLst/>
          </a:prstGeom>
          <a:solidFill>
            <a:srgbClr val="FFE6F0"/>
          </a:solidFill>
          <a:ln cap="flat" cmpd="sng" w="22225">
            <a:solidFill>
              <a:srgbClr val="FF0000"/>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90000"/>
              </a:lnSpc>
              <a:spcBef>
                <a:spcPts val="0"/>
              </a:spcBef>
              <a:spcAft>
                <a:spcPts val="0"/>
              </a:spcAft>
              <a:buClr>
                <a:schemeClr val="lt1"/>
              </a:buClr>
              <a:buSzPts val="2400"/>
              <a:buFont typeface="Open Sans"/>
              <a:buNone/>
            </a:pPr>
            <a:r>
              <a:t/>
            </a:r>
            <a:endParaRPr b="1" sz="2400">
              <a:solidFill>
                <a:srgbClr val="FF0000"/>
              </a:solidFill>
              <a:latin typeface="Open Sans"/>
              <a:ea typeface="Open Sans"/>
              <a:cs typeface="Open Sans"/>
              <a:sym typeface="Open Sans"/>
            </a:endParaRPr>
          </a:p>
          <a:p>
            <a:pPr indent="0" lvl="0" marL="0" marR="0" rtl="0" algn="ctr">
              <a:lnSpc>
                <a:spcPct val="90000"/>
              </a:lnSpc>
              <a:spcBef>
                <a:spcPts val="0"/>
              </a:spcBef>
              <a:spcAft>
                <a:spcPts val="0"/>
              </a:spcAft>
              <a:buClr>
                <a:srgbClr val="FF0000"/>
              </a:buClr>
              <a:buSzPts val="2800"/>
              <a:buFont typeface="Open Sans"/>
              <a:buNone/>
            </a:pPr>
            <a:r>
              <a:rPr b="1" lang="en-US" sz="2800">
                <a:solidFill>
                  <a:srgbClr val="FF0000"/>
                </a:solidFill>
                <a:latin typeface="Open Sans"/>
                <a:ea typeface="Open Sans"/>
                <a:cs typeface="Open Sans"/>
                <a:sym typeface="Open Sans"/>
              </a:rPr>
              <a:t>ALERTA !</a:t>
            </a:r>
            <a:endParaRPr/>
          </a:p>
          <a:p>
            <a:pPr indent="0" lvl="0" marL="0" marR="0" rtl="0" algn="ctr">
              <a:lnSpc>
                <a:spcPct val="90000"/>
              </a:lnSpc>
              <a:spcBef>
                <a:spcPts val="0"/>
              </a:spcBef>
              <a:spcAft>
                <a:spcPts val="0"/>
              </a:spcAft>
              <a:buClr>
                <a:schemeClr val="lt1"/>
              </a:buClr>
              <a:buSzPts val="2800"/>
              <a:buFont typeface="Open Sans"/>
              <a:buNone/>
            </a:pPr>
            <a:r>
              <a:t/>
            </a:r>
            <a:endParaRPr b="1" sz="2800">
              <a:solidFill>
                <a:srgbClr val="FF0000"/>
              </a:solidFill>
              <a:latin typeface="Open Sans"/>
              <a:ea typeface="Open Sans"/>
              <a:cs typeface="Open Sans"/>
              <a:sym typeface="Open Sans"/>
            </a:endParaRPr>
          </a:p>
          <a:p>
            <a:pPr indent="0" lvl="0" marL="0" marR="0" rtl="0" algn="ctr">
              <a:lnSpc>
                <a:spcPct val="90000"/>
              </a:lnSpc>
              <a:spcBef>
                <a:spcPts val="0"/>
              </a:spcBef>
              <a:spcAft>
                <a:spcPts val="0"/>
              </a:spcAft>
              <a:buClr>
                <a:srgbClr val="FF0000"/>
              </a:buClr>
              <a:buSzPts val="2800"/>
              <a:buFont typeface="Open Sans"/>
              <a:buNone/>
            </a:pPr>
            <a:r>
              <a:rPr b="1" lang="en-US" sz="2800">
                <a:solidFill>
                  <a:srgbClr val="FF0000"/>
                </a:solidFill>
                <a:latin typeface="Open Sans"/>
                <a:ea typeface="Open Sans"/>
                <a:cs typeface="Open Sans"/>
                <a:sym typeface="Open Sans"/>
              </a:rPr>
              <a:t>LIVRO DÍFICIL !</a:t>
            </a:r>
            <a:endParaRPr/>
          </a:p>
          <a:p>
            <a:pPr indent="0" lvl="0" marL="0" marR="0" rtl="0" algn="ctr">
              <a:lnSpc>
                <a:spcPct val="90000"/>
              </a:lnSpc>
              <a:spcBef>
                <a:spcPts val="0"/>
              </a:spcBef>
              <a:spcAft>
                <a:spcPts val="0"/>
              </a:spcAft>
              <a:buClr>
                <a:schemeClr val="lt1"/>
              </a:buClr>
              <a:buSzPts val="2400"/>
              <a:buFont typeface="Open Sans"/>
              <a:buNone/>
            </a:pPr>
            <a:r>
              <a:t/>
            </a:r>
            <a:endParaRPr b="1" sz="2400">
              <a:solidFill>
                <a:srgbClr val="FF0000"/>
              </a:solidFill>
              <a:latin typeface="Open Sans"/>
              <a:ea typeface="Open Sans"/>
              <a:cs typeface="Open Sans"/>
              <a:sym typeface="Open Sans"/>
            </a:endParaRPr>
          </a:p>
        </p:txBody>
      </p:sp>
      <p:sp>
        <p:nvSpPr>
          <p:cNvPr id="230" name="Google Shape;230;p7"/>
          <p:cNvSpPr txBox="1"/>
          <p:nvPr/>
        </p:nvSpPr>
        <p:spPr>
          <a:xfrm>
            <a:off x="6005974" y="3157713"/>
            <a:ext cx="5579474" cy="2326790"/>
          </a:xfrm>
          <a:prstGeom prst="rect">
            <a:avLst/>
          </a:prstGeom>
          <a:noFill/>
          <a:ln>
            <a:noFill/>
          </a:ln>
        </p:spPr>
        <p:txBody>
          <a:bodyPr anchorCtr="0" anchor="ctr" bIns="0" lIns="0" spcFirstLastPara="1" rIns="0" wrap="square" tIns="0">
            <a:noAutofit/>
          </a:bodyPr>
          <a:lstStyle/>
          <a:p>
            <a:pPr indent="-171450" lvl="0" marL="171450" marR="0" rtl="0" algn="l">
              <a:lnSpc>
                <a:spcPct val="90000"/>
              </a:lnSpc>
              <a:spcBef>
                <a:spcPts val="0"/>
              </a:spcBef>
              <a:spcAft>
                <a:spcPts val="0"/>
              </a:spcAft>
              <a:buClr>
                <a:srgbClr val="808080"/>
              </a:buClr>
              <a:buSzPts val="1400"/>
              <a:buFont typeface="Arial"/>
              <a:buChar char="•"/>
            </a:pPr>
            <a:r>
              <a:rPr lang="en-US" sz="1400">
                <a:solidFill>
                  <a:schemeClr val="dk1"/>
                </a:solidFill>
                <a:latin typeface="Arial"/>
                <a:ea typeface="Arial"/>
                <a:cs typeface="Arial"/>
                <a:sym typeface="Arial"/>
              </a:rPr>
              <a:t>Os pioneiros da ideia de Previsão Conforme foram os pesquisadores Vladimir Vovk e Glenn Shafer, que buscavam criar uma maneira de fornecer confiabilidade nas previsões dos modelos de Machine Learning.</a:t>
            </a:r>
            <a:endParaRPr/>
          </a:p>
          <a:p>
            <a:pPr indent="-82550" lvl="0" marL="171450" marR="0" rtl="0" algn="l">
              <a:lnSpc>
                <a:spcPct val="90000"/>
              </a:lnSpc>
              <a:spcBef>
                <a:spcPts val="600"/>
              </a:spcBef>
              <a:spcAft>
                <a:spcPts val="0"/>
              </a:spcAft>
              <a:buClr>
                <a:srgbClr val="808080"/>
              </a:buClr>
              <a:buSzPts val="1400"/>
              <a:buFont typeface="Arial"/>
              <a:buNone/>
            </a:pPr>
            <a:r>
              <a:t/>
            </a:r>
            <a:endParaRPr sz="1400">
              <a:solidFill>
                <a:schemeClr val="dk1"/>
              </a:solidFill>
              <a:latin typeface="Arial"/>
              <a:ea typeface="Arial"/>
              <a:cs typeface="Arial"/>
              <a:sym typeface="Arial"/>
            </a:endParaRPr>
          </a:p>
          <a:p>
            <a:pPr indent="-171450" lvl="0" marL="171450" marR="0" rtl="0" algn="l">
              <a:lnSpc>
                <a:spcPct val="90000"/>
              </a:lnSpc>
              <a:spcBef>
                <a:spcPts val="600"/>
              </a:spcBef>
              <a:spcAft>
                <a:spcPts val="0"/>
              </a:spcAft>
              <a:buClr>
                <a:srgbClr val="808080"/>
              </a:buClr>
              <a:buSzPts val="1400"/>
              <a:buFont typeface="Arial"/>
              <a:buChar char="•"/>
            </a:pPr>
            <a:r>
              <a:rPr lang="en-US" sz="1400">
                <a:solidFill>
                  <a:schemeClr val="dk1"/>
                </a:solidFill>
                <a:latin typeface="Arial"/>
                <a:ea typeface="Arial"/>
                <a:cs typeface="Arial"/>
                <a:sym typeface="Arial"/>
              </a:rPr>
              <a:t>O livro Algorithmic Learning in a Random World valida suas teorias através de demonstrações matemáticas e experimentos.</a:t>
            </a:r>
            <a:endParaRPr sz="14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8"/>
          <p:cNvSpPr txBox="1"/>
          <p:nvPr>
            <p:ph type="title"/>
          </p:nvPr>
        </p:nvSpPr>
        <p:spPr>
          <a:xfrm>
            <a:off x="731520" y="175584"/>
            <a:ext cx="85382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Open Sans"/>
              <a:buNone/>
            </a:pPr>
            <a:r>
              <a:rPr b="1" lang="en-US" sz="4000">
                <a:solidFill>
                  <a:schemeClr val="accent2"/>
                </a:solidFill>
              </a:rPr>
              <a:t>Mas e os outros Métodos de Quantificação de Incerteza ?</a:t>
            </a:r>
            <a:endParaRPr sz="4000"/>
          </a:p>
        </p:txBody>
      </p:sp>
      <p:sp>
        <p:nvSpPr>
          <p:cNvPr id="236" name="Google Shape;236;p8"/>
          <p:cNvSpPr txBox="1"/>
          <p:nvPr/>
        </p:nvSpPr>
        <p:spPr>
          <a:xfrm>
            <a:off x="6748355" y="3433433"/>
            <a:ext cx="5408675" cy="2462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000" u="sng">
                <a:solidFill>
                  <a:schemeClr val="dk1"/>
                </a:solidFill>
                <a:latin typeface="Arial"/>
                <a:ea typeface="Arial"/>
                <a:cs typeface="Arial"/>
                <a:sym typeface="Arial"/>
                <a:hlinkClick r:id="rId3">
                  <a:extLst>
                    <a:ext uri="{A12FA001-AC4F-418D-AE19-62706E023703}">
                      <ahyp:hlinkClr val="tx"/>
                    </a:ext>
                  </a:extLst>
                </a:hlinkClick>
              </a:rPr>
              <a:t>https://amueller.github.io/aml/04-model-evaluation/11-calibration.html</a:t>
            </a:r>
            <a:endParaRPr i="1" sz="1000">
              <a:solidFill>
                <a:schemeClr val="lt2"/>
              </a:solidFill>
              <a:latin typeface="Arial"/>
              <a:ea typeface="Arial"/>
              <a:cs typeface="Arial"/>
              <a:sym typeface="Arial"/>
            </a:endParaRPr>
          </a:p>
        </p:txBody>
      </p:sp>
      <p:pic>
        <p:nvPicPr>
          <p:cNvPr id="237" name="Google Shape;237;p8"/>
          <p:cNvPicPr preferRelativeResize="0"/>
          <p:nvPr/>
        </p:nvPicPr>
        <p:blipFill rotWithShape="1">
          <a:blip r:embed="rId4">
            <a:alphaModFix/>
          </a:blip>
          <a:srcRect b="0" l="0" r="0" t="0"/>
          <a:stretch/>
        </p:blipFill>
        <p:spPr>
          <a:xfrm>
            <a:off x="6516325" y="1501147"/>
            <a:ext cx="5591944" cy="1866112"/>
          </a:xfrm>
          <a:prstGeom prst="rect">
            <a:avLst/>
          </a:prstGeom>
          <a:noFill/>
          <a:ln>
            <a:noFill/>
          </a:ln>
        </p:spPr>
      </p:pic>
      <p:pic>
        <p:nvPicPr>
          <p:cNvPr descr="Bootstrapping Statistics. What it is and why it's used. | by Trist'n Joseph  | Towards Data Science" id="238" name="Google Shape;238;p8"/>
          <p:cNvPicPr preferRelativeResize="0"/>
          <p:nvPr/>
        </p:nvPicPr>
        <p:blipFill rotWithShape="1">
          <a:blip r:embed="rId5">
            <a:alphaModFix/>
          </a:blip>
          <a:srcRect b="0" l="0" r="0" t="0"/>
          <a:stretch/>
        </p:blipFill>
        <p:spPr>
          <a:xfrm>
            <a:off x="7032104" y="3992051"/>
            <a:ext cx="5076165" cy="2246601"/>
          </a:xfrm>
          <a:prstGeom prst="rect">
            <a:avLst/>
          </a:prstGeom>
          <a:noFill/>
          <a:ln>
            <a:noFill/>
          </a:ln>
        </p:spPr>
      </p:pic>
      <p:sp>
        <p:nvSpPr>
          <p:cNvPr id="239" name="Google Shape;239;p8"/>
          <p:cNvSpPr txBox="1"/>
          <p:nvPr/>
        </p:nvSpPr>
        <p:spPr>
          <a:xfrm>
            <a:off x="6748355" y="6238652"/>
            <a:ext cx="5408675" cy="2462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000" u="sng">
                <a:solidFill>
                  <a:schemeClr val="dk1"/>
                </a:solidFill>
                <a:latin typeface="Arial"/>
                <a:ea typeface="Arial"/>
                <a:cs typeface="Arial"/>
                <a:sym typeface="Arial"/>
                <a:hlinkClick r:id="rId6">
                  <a:extLst>
                    <a:ext uri="{A12FA001-AC4F-418D-AE19-62706E023703}">
                      <ahyp:hlinkClr val="tx"/>
                    </a:ext>
                  </a:extLst>
                </a:hlinkClick>
              </a:rPr>
              <a:t>https://towardsdatascience.com/bootstrapping-statistics-what-it-is-and-why-its-used-e2fa29577307</a:t>
            </a:r>
            <a:r>
              <a:rPr b="0" i="0" lang="en-US" sz="1000" u="sng">
                <a:solidFill>
                  <a:schemeClr val="dk1"/>
                </a:solidFill>
                <a:latin typeface="Arial"/>
                <a:ea typeface="Arial"/>
                <a:cs typeface="Arial"/>
                <a:sym typeface="Arial"/>
              </a:rPr>
              <a:t> </a:t>
            </a:r>
            <a:endParaRPr i="1" sz="1000">
              <a:solidFill>
                <a:schemeClr val="lt2"/>
              </a:solidFill>
              <a:latin typeface="Arial"/>
              <a:ea typeface="Arial"/>
              <a:cs typeface="Arial"/>
              <a:sym typeface="Arial"/>
            </a:endParaRPr>
          </a:p>
        </p:txBody>
      </p:sp>
      <p:sp>
        <p:nvSpPr>
          <p:cNvPr id="240" name="Google Shape;240;p8"/>
          <p:cNvSpPr txBox="1"/>
          <p:nvPr/>
        </p:nvSpPr>
        <p:spPr>
          <a:xfrm>
            <a:off x="731520" y="1478962"/>
            <a:ext cx="5819775" cy="5059950"/>
          </a:xfrm>
          <a:prstGeom prst="rect">
            <a:avLst/>
          </a:prstGeom>
          <a:noFill/>
          <a:ln>
            <a:noFill/>
          </a:ln>
        </p:spPr>
        <p:txBody>
          <a:bodyPr anchorCtr="0" anchor="ctr" bIns="0" lIns="0" spcFirstLastPara="1" rIns="0" wrap="square" tIns="0">
            <a:normAutofit/>
          </a:bodyPr>
          <a:lstStyle/>
          <a:p>
            <a:pPr indent="-171450" lvl="0" marL="171450" marR="0" rtl="0" algn="l">
              <a:lnSpc>
                <a:spcPct val="90000"/>
              </a:lnSpc>
              <a:spcBef>
                <a:spcPts val="0"/>
              </a:spcBef>
              <a:spcAft>
                <a:spcPts val="0"/>
              </a:spcAft>
              <a:buClr>
                <a:srgbClr val="808080"/>
              </a:buClr>
              <a:buSzPts val="1400"/>
              <a:buFont typeface="Arial"/>
              <a:buChar char="•"/>
            </a:pPr>
            <a:r>
              <a:rPr b="0" i="1" lang="en-US" sz="1400">
                <a:solidFill>
                  <a:srgbClr val="242424"/>
                </a:solidFill>
                <a:latin typeface="Arial"/>
                <a:ea typeface="Arial"/>
                <a:cs typeface="Arial"/>
                <a:sym typeface="Arial"/>
              </a:rPr>
              <a:t>“Existem muitos modelos já possuem formas de quantificar as incertezas, como probabilidades em classificações, intervalos posteriores bayesianos e métodos de boostrapping. Porquê eu utilizaria as previsões conformes ?”</a:t>
            </a:r>
            <a:endParaRPr/>
          </a:p>
          <a:p>
            <a:pPr indent="-82550" lvl="0" marL="171450" marR="0" rtl="0" algn="l">
              <a:lnSpc>
                <a:spcPct val="90000"/>
              </a:lnSpc>
              <a:spcBef>
                <a:spcPts val="600"/>
              </a:spcBef>
              <a:spcAft>
                <a:spcPts val="0"/>
              </a:spcAft>
              <a:buClr>
                <a:srgbClr val="808080"/>
              </a:buClr>
              <a:buSzPts val="1400"/>
              <a:buFont typeface="Arial"/>
              <a:buNone/>
            </a:pPr>
            <a:r>
              <a:t/>
            </a:r>
            <a:endParaRPr sz="1400">
              <a:solidFill>
                <a:srgbClr val="242424"/>
              </a:solidFill>
              <a:latin typeface="Arial"/>
              <a:ea typeface="Arial"/>
              <a:cs typeface="Arial"/>
              <a:sym typeface="Arial"/>
            </a:endParaRPr>
          </a:p>
          <a:p>
            <a:pPr indent="-171450" lvl="0" marL="171450" marR="0" rtl="0" algn="l">
              <a:lnSpc>
                <a:spcPct val="90000"/>
              </a:lnSpc>
              <a:spcBef>
                <a:spcPts val="600"/>
              </a:spcBef>
              <a:spcAft>
                <a:spcPts val="0"/>
              </a:spcAft>
              <a:buClr>
                <a:srgbClr val="808080"/>
              </a:buClr>
              <a:buSzPts val="1400"/>
              <a:buFont typeface="Arial"/>
              <a:buChar char="•"/>
            </a:pPr>
            <a:r>
              <a:rPr lang="en-US" sz="1400">
                <a:solidFill>
                  <a:srgbClr val="242424"/>
                </a:solidFill>
                <a:latin typeface="Arial"/>
                <a:ea typeface="Arial"/>
                <a:cs typeface="Arial"/>
                <a:sym typeface="Arial"/>
              </a:rPr>
              <a:t>Sim, mas há problemas nesses métodos:</a:t>
            </a:r>
            <a:endParaRPr/>
          </a:p>
          <a:p>
            <a:pPr indent="-82550" lvl="0" marL="171450" marR="0" rtl="0" algn="l">
              <a:lnSpc>
                <a:spcPct val="90000"/>
              </a:lnSpc>
              <a:spcBef>
                <a:spcPts val="600"/>
              </a:spcBef>
              <a:spcAft>
                <a:spcPts val="0"/>
              </a:spcAft>
              <a:buClr>
                <a:srgbClr val="808080"/>
              </a:buClr>
              <a:buSzPts val="1400"/>
              <a:buFont typeface="Arial"/>
              <a:buNone/>
            </a:pPr>
            <a:r>
              <a:t/>
            </a:r>
            <a:endParaRPr sz="1400">
              <a:solidFill>
                <a:srgbClr val="242424"/>
              </a:solidFill>
              <a:latin typeface="Arial"/>
              <a:ea typeface="Arial"/>
              <a:cs typeface="Arial"/>
              <a:sym typeface="Arial"/>
            </a:endParaRPr>
          </a:p>
          <a:p>
            <a:pPr indent="-171450" lvl="1" marL="628639" marR="0" rtl="0" algn="l">
              <a:lnSpc>
                <a:spcPct val="90000"/>
              </a:lnSpc>
              <a:spcBef>
                <a:spcPts val="600"/>
              </a:spcBef>
              <a:spcAft>
                <a:spcPts val="0"/>
              </a:spcAft>
              <a:buClr>
                <a:srgbClr val="808080"/>
              </a:buClr>
              <a:buSzPts val="1400"/>
              <a:buFont typeface="Arial"/>
              <a:buChar char="•"/>
            </a:pPr>
            <a:r>
              <a:rPr b="0" i="0" lang="en-US" sz="1400" u="none" cap="none" strike="noStrike">
                <a:solidFill>
                  <a:srgbClr val="242424"/>
                </a:solidFill>
                <a:latin typeface="Arial"/>
                <a:ea typeface="Arial"/>
                <a:cs typeface="Arial"/>
                <a:sym typeface="Arial"/>
              </a:rPr>
              <a:t>No caso das probabilidades em classificações, não devemos interpretar essas pontuações como probabilidades reais, pois geralmente não são calibradas. As pontuações de probabilidade são calibradas se, por exemplo, entre todas as classificações com pontuação de 90%, encontramos a verdadeira classe 9 em 10 vezes.</a:t>
            </a:r>
            <a:endParaRPr/>
          </a:p>
          <a:p>
            <a:pPr indent="0" lvl="1" marL="457189" marR="0" rtl="0" algn="l">
              <a:lnSpc>
                <a:spcPct val="90000"/>
              </a:lnSpc>
              <a:spcBef>
                <a:spcPts val="600"/>
              </a:spcBef>
              <a:spcAft>
                <a:spcPts val="0"/>
              </a:spcAft>
              <a:buNone/>
            </a:pPr>
            <a:r>
              <a:t/>
            </a:r>
            <a:endParaRPr b="0" i="0" sz="1400" u="none" cap="none" strike="noStrike">
              <a:solidFill>
                <a:srgbClr val="242424"/>
              </a:solidFill>
              <a:latin typeface="Arial"/>
              <a:ea typeface="Arial"/>
              <a:cs typeface="Arial"/>
              <a:sym typeface="Arial"/>
            </a:endParaRPr>
          </a:p>
          <a:p>
            <a:pPr indent="-171450" lvl="1" marL="628639" marR="0" rtl="0" algn="l">
              <a:lnSpc>
                <a:spcPct val="90000"/>
              </a:lnSpc>
              <a:spcBef>
                <a:spcPts val="600"/>
              </a:spcBef>
              <a:spcAft>
                <a:spcPts val="0"/>
              </a:spcAft>
              <a:buClr>
                <a:srgbClr val="808080"/>
              </a:buClr>
              <a:buSzPts val="1400"/>
              <a:buFont typeface="Arial"/>
              <a:buChar char="•"/>
            </a:pPr>
            <a:r>
              <a:rPr b="0" i="0" lang="en-US" sz="1400" u="none" cap="none" strike="noStrike">
                <a:solidFill>
                  <a:srgbClr val="242424"/>
                </a:solidFill>
                <a:latin typeface="Arial"/>
                <a:ea typeface="Arial"/>
                <a:cs typeface="Arial"/>
                <a:sym typeface="Arial"/>
              </a:rPr>
              <a:t>Nos intervalos de confiança gerados por posteriores bayesianos, é necessário se prender à suposições de distribuição para os anteriores (</a:t>
            </a:r>
            <a:r>
              <a:rPr b="0" i="1" lang="en-US" sz="1400" u="none" cap="none" strike="noStrike">
                <a:solidFill>
                  <a:srgbClr val="242424"/>
                </a:solidFill>
                <a:latin typeface="Arial"/>
                <a:ea typeface="Arial"/>
                <a:cs typeface="Arial"/>
                <a:sym typeface="Arial"/>
              </a:rPr>
              <a:t>priors</a:t>
            </a:r>
            <a:r>
              <a:rPr b="0" i="0" lang="en-US" sz="1400" u="none" cap="none" strike="noStrike">
                <a:solidFill>
                  <a:srgbClr val="242424"/>
                </a:solidFill>
                <a:latin typeface="Arial"/>
                <a:ea typeface="Arial"/>
                <a:cs typeface="Arial"/>
                <a:sym typeface="Arial"/>
              </a:rPr>
              <a:t>), o que pode não capturar muitos aspectos da realidade.</a:t>
            </a:r>
            <a:endParaRPr/>
          </a:p>
          <a:p>
            <a:pPr indent="-82550" lvl="1" marL="628639" marR="0" rtl="0" algn="l">
              <a:lnSpc>
                <a:spcPct val="90000"/>
              </a:lnSpc>
              <a:spcBef>
                <a:spcPts val="600"/>
              </a:spcBef>
              <a:spcAft>
                <a:spcPts val="0"/>
              </a:spcAft>
              <a:buClr>
                <a:srgbClr val="808080"/>
              </a:buClr>
              <a:buSzPts val="1400"/>
              <a:buFont typeface="Arial"/>
              <a:buNone/>
            </a:pPr>
            <a:r>
              <a:t/>
            </a:r>
            <a:endParaRPr b="0" i="0" sz="1400" u="none" cap="none" strike="noStrike">
              <a:solidFill>
                <a:srgbClr val="242424"/>
              </a:solidFill>
              <a:latin typeface="Arial"/>
              <a:ea typeface="Arial"/>
              <a:cs typeface="Arial"/>
              <a:sym typeface="Arial"/>
            </a:endParaRPr>
          </a:p>
          <a:p>
            <a:pPr indent="-171450" lvl="1" marL="628639" marR="0" rtl="0" algn="l">
              <a:lnSpc>
                <a:spcPct val="90000"/>
              </a:lnSpc>
              <a:spcBef>
                <a:spcPts val="600"/>
              </a:spcBef>
              <a:spcAft>
                <a:spcPts val="0"/>
              </a:spcAft>
              <a:buClr>
                <a:srgbClr val="808080"/>
              </a:buClr>
              <a:buSzPts val="1400"/>
              <a:buFont typeface="Arial"/>
              <a:buChar char="•"/>
            </a:pPr>
            <a:r>
              <a:rPr b="0" i="0" lang="en-US" sz="1400" u="none" cap="none" strike="noStrike">
                <a:solidFill>
                  <a:srgbClr val="242424"/>
                </a:solidFill>
                <a:latin typeface="Arial"/>
                <a:ea typeface="Arial"/>
                <a:cs typeface="Arial"/>
                <a:sym typeface="Arial"/>
              </a:rPr>
              <a:t>E no caso do </a:t>
            </a:r>
            <a:r>
              <a:rPr b="0" i="1" lang="en-US" sz="1400" u="none" cap="none" strike="noStrike">
                <a:solidFill>
                  <a:srgbClr val="242424"/>
                </a:solidFill>
                <a:latin typeface="Arial"/>
                <a:ea typeface="Arial"/>
                <a:cs typeface="Arial"/>
                <a:sym typeface="Arial"/>
              </a:rPr>
              <a:t>bootstrapping</a:t>
            </a:r>
            <a:r>
              <a:rPr b="0" i="0" lang="en-US" sz="1400" u="none" cap="none" strike="noStrike">
                <a:solidFill>
                  <a:srgbClr val="242424"/>
                </a:solidFill>
                <a:latin typeface="Arial"/>
                <a:ea typeface="Arial"/>
                <a:cs typeface="Arial"/>
                <a:sym typeface="Arial"/>
              </a:rPr>
              <a:t>, a reestimação do modelo com dados amostrados pode subestimar a variância real, gerando intervalos de confiança estreitos.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9"/>
          <p:cNvSpPr txBox="1"/>
          <p:nvPr>
            <p:ph type="title"/>
          </p:nvPr>
        </p:nvSpPr>
        <p:spPr>
          <a:xfrm>
            <a:off x="731520" y="175584"/>
            <a:ext cx="853821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Open Sans"/>
              <a:buNone/>
            </a:pPr>
            <a:r>
              <a:rPr b="1" lang="en-US" sz="4000">
                <a:solidFill>
                  <a:schemeClr val="accent2"/>
                </a:solidFill>
              </a:rPr>
              <a:t>Como posso utilizar Conformal Prediction ?</a:t>
            </a:r>
            <a:endParaRPr sz="4000"/>
          </a:p>
        </p:txBody>
      </p:sp>
      <p:sp>
        <p:nvSpPr>
          <p:cNvPr id="246" name="Google Shape;246;p9"/>
          <p:cNvSpPr txBox="1"/>
          <p:nvPr/>
        </p:nvSpPr>
        <p:spPr>
          <a:xfrm>
            <a:off x="731520" y="1557968"/>
            <a:ext cx="6686550" cy="5124448"/>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1400">
                <a:solidFill>
                  <a:srgbClr val="242424"/>
                </a:solidFill>
                <a:latin typeface="Arial"/>
                <a:ea typeface="Arial"/>
                <a:cs typeface="Arial"/>
                <a:sym typeface="Arial"/>
              </a:rPr>
              <a:t>Podemos destacar alguns usos:</a:t>
            </a:r>
            <a:endParaRPr/>
          </a:p>
          <a:p>
            <a:pPr indent="-82550" lvl="0" marL="171450" marR="0" rtl="0" algn="l">
              <a:lnSpc>
                <a:spcPct val="90000"/>
              </a:lnSpc>
              <a:spcBef>
                <a:spcPts val="600"/>
              </a:spcBef>
              <a:spcAft>
                <a:spcPts val="0"/>
              </a:spcAft>
              <a:buClr>
                <a:srgbClr val="808080"/>
              </a:buClr>
              <a:buSzPts val="1400"/>
              <a:buFont typeface="Arial"/>
              <a:buNone/>
            </a:pPr>
            <a:r>
              <a:t/>
            </a:r>
            <a:endParaRPr sz="1400">
              <a:solidFill>
                <a:srgbClr val="242424"/>
              </a:solidFill>
              <a:latin typeface="Arial"/>
              <a:ea typeface="Arial"/>
              <a:cs typeface="Arial"/>
              <a:sym typeface="Arial"/>
            </a:endParaRPr>
          </a:p>
          <a:p>
            <a:pPr indent="-171450" lvl="1" marL="628639" marR="0" rtl="0" algn="l">
              <a:lnSpc>
                <a:spcPct val="90000"/>
              </a:lnSpc>
              <a:spcBef>
                <a:spcPts val="600"/>
              </a:spcBef>
              <a:spcAft>
                <a:spcPts val="0"/>
              </a:spcAft>
              <a:buClr>
                <a:srgbClr val="808080"/>
              </a:buClr>
              <a:buSzPts val="1400"/>
              <a:buFont typeface="Arial"/>
              <a:buChar char="•"/>
            </a:pPr>
            <a:r>
              <a:rPr b="1" i="1" lang="en-US" sz="1400" u="none" cap="none" strike="noStrike">
                <a:solidFill>
                  <a:srgbClr val="242424"/>
                </a:solidFill>
                <a:latin typeface="Arial"/>
                <a:ea typeface="Arial"/>
                <a:cs typeface="Arial"/>
                <a:sym typeface="Arial"/>
              </a:rPr>
              <a:t>Detecção de Fraude:</a:t>
            </a:r>
            <a:r>
              <a:rPr b="0" i="0" lang="en-US" sz="1400" u="none" cap="none" strike="noStrike">
                <a:solidFill>
                  <a:srgbClr val="242424"/>
                </a:solidFill>
                <a:latin typeface="Arial"/>
                <a:ea typeface="Arial"/>
                <a:cs typeface="Arial"/>
                <a:sym typeface="Arial"/>
              </a:rPr>
              <a:t> uma seguradora avalia fraudes em sinistros, e classifica os casos mais potencialmente fraudulentos. Aqui, os analistas de fraude podem utilizar as estimativas de incerteza para priorizar a revisão dos sinistros e intervir quando necessário.</a:t>
            </a:r>
            <a:endParaRPr/>
          </a:p>
          <a:p>
            <a:pPr indent="-82550" lvl="1" marL="628639" marR="0" rtl="0" algn="l">
              <a:lnSpc>
                <a:spcPct val="90000"/>
              </a:lnSpc>
              <a:spcBef>
                <a:spcPts val="600"/>
              </a:spcBef>
              <a:spcAft>
                <a:spcPts val="0"/>
              </a:spcAft>
              <a:buClr>
                <a:srgbClr val="808080"/>
              </a:buClr>
              <a:buSzPts val="1400"/>
              <a:buFont typeface="Arial"/>
              <a:buNone/>
            </a:pPr>
            <a:r>
              <a:t/>
            </a:r>
            <a:endParaRPr b="0" i="0" sz="1400" u="none" cap="none" strike="noStrike">
              <a:solidFill>
                <a:srgbClr val="242424"/>
              </a:solidFill>
              <a:latin typeface="Arial"/>
              <a:ea typeface="Arial"/>
              <a:cs typeface="Arial"/>
              <a:sym typeface="Arial"/>
            </a:endParaRPr>
          </a:p>
          <a:p>
            <a:pPr indent="-171450" lvl="1" marL="628639" marR="0" rtl="0" algn="l">
              <a:lnSpc>
                <a:spcPct val="90000"/>
              </a:lnSpc>
              <a:spcBef>
                <a:spcPts val="600"/>
              </a:spcBef>
              <a:spcAft>
                <a:spcPts val="0"/>
              </a:spcAft>
              <a:buClr>
                <a:srgbClr val="808080"/>
              </a:buClr>
              <a:buSzPts val="1400"/>
              <a:buFont typeface="Arial"/>
              <a:buChar char="•"/>
            </a:pPr>
            <a:r>
              <a:rPr b="1" i="1" lang="en-US" sz="1400" u="none" cap="none" strike="noStrike">
                <a:solidFill>
                  <a:srgbClr val="242424"/>
                </a:solidFill>
                <a:latin typeface="Arial"/>
                <a:ea typeface="Arial"/>
                <a:cs typeface="Arial"/>
                <a:sym typeface="Arial"/>
              </a:rPr>
              <a:t>Experiência do Usuário:</a:t>
            </a:r>
            <a:r>
              <a:rPr b="0" i="0" lang="en-US" sz="1400" u="none" cap="none" strike="noStrike">
                <a:solidFill>
                  <a:srgbClr val="242424"/>
                </a:solidFill>
                <a:latin typeface="Arial"/>
                <a:ea typeface="Arial"/>
                <a:cs typeface="Arial"/>
                <a:sym typeface="Arial"/>
              </a:rPr>
              <a:t> imagine um app bancário que classifica as transações, em digamos, “supermercado” e “boleto de aluguel”, via um modelo de ML automatizado. Sempre haverá casos de transações difíceis de classificar. Dessa forma as previsões conformes podem ser úteis para identificar casos em que o próprio usuário pode preencher manualmente esses casos duvidosos por um pequeno </a:t>
            </a:r>
            <a:r>
              <a:rPr b="0" i="1" lang="en-US" sz="1400" u="none" cap="none" strike="noStrike">
                <a:solidFill>
                  <a:srgbClr val="242424"/>
                </a:solidFill>
                <a:latin typeface="Arial"/>
                <a:ea typeface="Arial"/>
                <a:cs typeface="Arial"/>
                <a:sym typeface="Arial"/>
              </a:rPr>
              <a:t>prompt</a:t>
            </a:r>
            <a:r>
              <a:rPr b="0" i="0" lang="en-US" sz="1400" u="none" cap="none" strike="noStrike">
                <a:solidFill>
                  <a:srgbClr val="242424"/>
                </a:solidFill>
                <a:latin typeface="Arial"/>
                <a:ea typeface="Arial"/>
                <a:cs typeface="Arial"/>
                <a:sym typeface="Arial"/>
              </a:rPr>
              <a:t>.</a:t>
            </a:r>
            <a:endParaRPr/>
          </a:p>
          <a:p>
            <a:pPr indent="-82550" lvl="1" marL="628639" marR="0" rtl="0" algn="l">
              <a:lnSpc>
                <a:spcPct val="90000"/>
              </a:lnSpc>
              <a:spcBef>
                <a:spcPts val="600"/>
              </a:spcBef>
              <a:spcAft>
                <a:spcPts val="0"/>
              </a:spcAft>
              <a:buClr>
                <a:srgbClr val="808080"/>
              </a:buClr>
              <a:buSzPts val="1400"/>
              <a:buFont typeface="Arial"/>
              <a:buNone/>
            </a:pPr>
            <a:r>
              <a:t/>
            </a:r>
            <a:endParaRPr b="0" i="0" sz="1400" u="none" cap="none" strike="noStrike">
              <a:solidFill>
                <a:srgbClr val="242424"/>
              </a:solidFill>
              <a:latin typeface="Arial"/>
              <a:ea typeface="Arial"/>
              <a:cs typeface="Arial"/>
              <a:sym typeface="Arial"/>
            </a:endParaRPr>
          </a:p>
          <a:p>
            <a:pPr indent="-171450" lvl="1" marL="628639" marR="0" rtl="0" algn="l">
              <a:lnSpc>
                <a:spcPct val="90000"/>
              </a:lnSpc>
              <a:spcBef>
                <a:spcPts val="600"/>
              </a:spcBef>
              <a:spcAft>
                <a:spcPts val="0"/>
              </a:spcAft>
              <a:buClr>
                <a:srgbClr val="808080"/>
              </a:buClr>
              <a:buSzPts val="1400"/>
              <a:buFont typeface="Arial"/>
              <a:buChar char="•"/>
            </a:pPr>
            <a:r>
              <a:rPr b="1" i="1" lang="en-US" sz="1400" u="none" cap="none" strike="noStrike">
                <a:solidFill>
                  <a:srgbClr val="242424"/>
                </a:solidFill>
                <a:latin typeface="Arial"/>
                <a:ea typeface="Arial"/>
                <a:cs typeface="Arial"/>
                <a:sym typeface="Arial"/>
              </a:rPr>
              <a:t>Previsão de Demanda:</a:t>
            </a:r>
            <a:r>
              <a:rPr b="0" i="0" lang="en-US" sz="1400" u="none" cap="none" strike="noStrike">
                <a:solidFill>
                  <a:srgbClr val="242424"/>
                </a:solidFill>
                <a:latin typeface="Arial"/>
                <a:ea typeface="Arial"/>
                <a:cs typeface="Arial"/>
                <a:sym typeface="Arial"/>
              </a:rPr>
              <a:t> o uso de ML em previsão de demanda pode ser melhorado com a adição dos intervalos de confiança da Previsão Conforme, gerando contexto adicional para tomada de decisão. Isso é importante em situações em que a demanda deve atender a um determinado limite para justificar a produção. Ao entender a incerteza da previsão, empresas podem tomar decisões mais informadas sobre prosseguir com a produção.</a:t>
            </a:r>
            <a:endParaRPr/>
          </a:p>
        </p:txBody>
      </p:sp>
      <p:sp>
        <p:nvSpPr>
          <p:cNvPr id="247" name="Google Shape;247;p9"/>
          <p:cNvSpPr/>
          <p:nvPr/>
        </p:nvSpPr>
        <p:spPr>
          <a:xfrm>
            <a:off x="9938686" y="5185129"/>
            <a:ext cx="1817370" cy="870590"/>
          </a:xfrm>
          <a:prstGeom prst="roundRect">
            <a:avLst>
              <a:gd fmla="val 34849" name="adj"/>
            </a:avLst>
          </a:prstGeom>
          <a:solidFill>
            <a:srgbClr val="FFA5CE"/>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Intervalos de Previsão</a:t>
            </a:r>
            <a:endParaRPr sz="1800">
              <a:solidFill>
                <a:schemeClr val="lt1"/>
              </a:solidFill>
              <a:latin typeface="Open Sans"/>
              <a:ea typeface="Open Sans"/>
              <a:cs typeface="Open Sans"/>
              <a:sym typeface="Open Sans"/>
            </a:endParaRPr>
          </a:p>
        </p:txBody>
      </p:sp>
      <p:sp>
        <p:nvSpPr>
          <p:cNvPr id="248" name="Google Shape;248;p9"/>
          <p:cNvSpPr/>
          <p:nvPr/>
        </p:nvSpPr>
        <p:spPr>
          <a:xfrm>
            <a:off x="7601251" y="5189426"/>
            <a:ext cx="1817370" cy="870593"/>
          </a:xfrm>
          <a:prstGeom prst="roundRect">
            <a:avLst>
              <a:gd fmla="val 34849" name="adj"/>
            </a:avLst>
          </a:prstGeom>
          <a:solidFill>
            <a:srgbClr val="FFA5CE"/>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Regressão e Séries Temporais</a:t>
            </a:r>
            <a:endParaRPr sz="1800">
              <a:solidFill>
                <a:schemeClr val="lt1"/>
              </a:solidFill>
              <a:latin typeface="Open Sans"/>
              <a:ea typeface="Open Sans"/>
              <a:cs typeface="Open Sans"/>
              <a:sym typeface="Open Sans"/>
            </a:endParaRPr>
          </a:p>
        </p:txBody>
      </p:sp>
      <p:cxnSp>
        <p:nvCxnSpPr>
          <p:cNvPr id="249" name="Google Shape;249;p9"/>
          <p:cNvCxnSpPr>
            <a:stCxn id="248" idx="3"/>
            <a:endCxn id="247" idx="1"/>
          </p:cNvCxnSpPr>
          <p:nvPr/>
        </p:nvCxnSpPr>
        <p:spPr>
          <a:xfrm flipH="1" rot="10800000">
            <a:off x="9418621" y="5620523"/>
            <a:ext cx="520200" cy="4200"/>
          </a:xfrm>
          <a:prstGeom prst="straightConnector1">
            <a:avLst/>
          </a:prstGeom>
          <a:noFill/>
          <a:ln cap="flat" cmpd="sng" w="9525">
            <a:solidFill>
              <a:schemeClr val="accent5"/>
            </a:solidFill>
            <a:prstDash val="solid"/>
            <a:miter lim="800000"/>
            <a:headEnd len="sm" w="sm" type="none"/>
            <a:tailEnd len="med" w="med" type="triangle"/>
          </a:ln>
        </p:spPr>
      </p:cxnSp>
      <p:sp>
        <p:nvSpPr>
          <p:cNvPr id="250" name="Google Shape;250;p9"/>
          <p:cNvSpPr/>
          <p:nvPr/>
        </p:nvSpPr>
        <p:spPr>
          <a:xfrm>
            <a:off x="7601251" y="3684895"/>
            <a:ext cx="1817370" cy="870593"/>
          </a:xfrm>
          <a:prstGeom prst="roundRect">
            <a:avLst>
              <a:gd fmla="val 34849" name="adj"/>
            </a:avLst>
          </a:prstGeom>
          <a:solidFill>
            <a:srgbClr val="75C0FF"/>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Classificação Multiclass</a:t>
            </a:r>
            <a:endParaRPr sz="1800">
              <a:solidFill>
                <a:schemeClr val="lt1"/>
              </a:solidFill>
              <a:latin typeface="Open Sans"/>
              <a:ea typeface="Open Sans"/>
              <a:cs typeface="Open Sans"/>
              <a:sym typeface="Open Sans"/>
            </a:endParaRPr>
          </a:p>
        </p:txBody>
      </p:sp>
      <p:cxnSp>
        <p:nvCxnSpPr>
          <p:cNvPr id="251" name="Google Shape;251;p9"/>
          <p:cNvCxnSpPr>
            <a:stCxn id="250" idx="3"/>
            <a:endCxn id="252" idx="1"/>
          </p:cNvCxnSpPr>
          <p:nvPr/>
        </p:nvCxnSpPr>
        <p:spPr>
          <a:xfrm>
            <a:off x="9418621" y="4120192"/>
            <a:ext cx="520200" cy="0"/>
          </a:xfrm>
          <a:prstGeom prst="straightConnector1">
            <a:avLst/>
          </a:prstGeom>
          <a:noFill/>
          <a:ln cap="flat" cmpd="sng" w="9525">
            <a:solidFill>
              <a:schemeClr val="accent6"/>
            </a:solidFill>
            <a:prstDash val="solid"/>
            <a:miter lim="800000"/>
            <a:headEnd len="sm" w="sm" type="none"/>
            <a:tailEnd len="med" w="med" type="triangle"/>
          </a:ln>
        </p:spPr>
      </p:cxnSp>
      <p:sp>
        <p:nvSpPr>
          <p:cNvPr id="253" name="Google Shape;253;p9"/>
          <p:cNvSpPr/>
          <p:nvPr/>
        </p:nvSpPr>
        <p:spPr>
          <a:xfrm>
            <a:off x="9938686" y="2184663"/>
            <a:ext cx="1817370" cy="866296"/>
          </a:xfrm>
          <a:prstGeom prst="roundRect">
            <a:avLst>
              <a:gd fmla="val 34849" name="adj"/>
            </a:avLst>
          </a:prstGeom>
          <a:solidFill>
            <a:schemeClr val="accent1"/>
          </a:solidFill>
          <a:ln cap="flat" cmpd="sng" w="12700">
            <a:solidFill>
              <a:srgbClr val="5E38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Calibração</a:t>
            </a:r>
            <a:endParaRPr sz="1800">
              <a:solidFill>
                <a:schemeClr val="lt1"/>
              </a:solidFill>
              <a:latin typeface="Open Sans"/>
              <a:ea typeface="Open Sans"/>
              <a:cs typeface="Open Sans"/>
              <a:sym typeface="Open Sans"/>
            </a:endParaRPr>
          </a:p>
        </p:txBody>
      </p:sp>
      <p:sp>
        <p:nvSpPr>
          <p:cNvPr id="254" name="Google Shape;254;p9"/>
          <p:cNvSpPr/>
          <p:nvPr/>
        </p:nvSpPr>
        <p:spPr>
          <a:xfrm>
            <a:off x="7601251" y="2184663"/>
            <a:ext cx="1817370" cy="870593"/>
          </a:xfrm>
          <a:prstGeom prst="roundRect">
            <a:avLst>
              <a:gd fmla="val 34849" name="adj"/>
            </a:avLst>
          </a:prstGeom>
          <a:solidFill>
            <a:schemeClr val="accent1"/>
          </a:solidFill>
          <a:ln cap="flat" cmpd="sng" w="12700">
            <a:solidFill>
              <a:srgbClr val="5E38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Classificação Binária</a:t>
            </a:r>
            <a:endParaRPr sz="1800">
              <a:solidFill>
                <a:schemeClr val="lt1"/>
              </a:solidFill>
              <a:latin typeface="Open Sans"/>
              <a:ea typeface="Open Sans"/>
              <a:cs typeface="Open Sans"/>
              <a:sym typeface="Open Sans"/>
            </a:endParaRPr>
          </a:p>
        </p:txBody>
      </p:sp>
      <p:cxnSp>
        <p:nvCxnSpPr>
          <p:cNvPr id="255" name="Google Shape;255;p9"/>
          <p:cNvCxnSpPr>
            <a:stCxn id="254" idx="3"/>
            <a:endCxn id="253" idx="1"/>
          </p:cNvCxnSpPr>
          <p:nvPr/>
        </p:nvCxnSpPr>
        <p:spPr>
          <a:xfrm flipH="1" rot="10800000">
            <a:off x="9418621" y="2617860"/>
            <a:ext cx="520200" cy="2100"/>
          </a:xfrm>
          <a:prstGeom prst="straightConnector1">
            <a:avLst/>
          </a:prstGeom>
          <a:noFill/>
          <a:ln cap="flat" cmpd="sng" w="9525">
            <a:solidFill>
              <a:schemeClr val="accent1"/>
            </a:solidFill>
            <a:prstDash val="solid"/>
            <a:miter lim="800000"/>
            <a:headEnd len="sm" w="sm" type="none"/>
            <a:tailEnd len="med" w="med" type="triangle"/>
          </a:ln>
        </p:spPr>
      </p:cxnSp>
      <p:sp>
        <p:nvSpPr>
          <p:cNvPr id="252" name="Google Shape;252;p9"/>
          <p:cNvSpPr/>
          <p:nvPr/>
        </p:nvSpPr>
        <p:spPr>
          <a:xfrm>
            <a:off x="9938686" y="3684896"/>
            <a:ext cx="1817370" cy="870592"/>
          </a:xfrm>
          <a:prstGeom prst="roundRect">
            <a:avLst>
              <a:gd fmla="val 34849" name="adj"/>
            </a:avLst>
          </a:prstGeom>
          <a:solidFill>
            <a:srgbClr val="75C0FF"/>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Conjuntos de previsões</a:t>
            </a:r>
            <a:endParaRPr sz="1800">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2023-08-31T00:15:06Z</dcterms:created>
  <dc:creator>Bruschi, Gustavo - Dell Team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ad3be33-4108-4738-9e07-d8656a181486_Enabled">
    <vt:lpwstr>true</vt:lpwstr>
  </property>
  <property fmtid="{D5CDD505-2E9C-101B-9397-08002B2CF9AE}" pid="4" name="MSIP_Label_dad3be33-4108-4738-9e07-d8656a181486_SetDate">
    <vt:lpwstr>2023-08-31T02:26:07Z</vt:lpwstr>
  </property>
  <property fmtid="{D5CDD505-2E9C-101B-9397-08002B2CF9AE}" pid="5" name="MSIP_Label_dad3be33-4108-4738-9e07-d8656a181486_Method">
    <vt:lpwstr>Privileged</vt:lpwstr>
  </property>
  <property fmtid="{D5CDD505-2E9C-101B-9397-08002B2CF9AE}" pid="6" name="MSIP_Label_dad3be33-4108-4738-9e07-d8656a181486_Name">
    <vt:lpwstr>Public No Visual Label</vt:lpwstr>
  </property>
  <property fmtid="{D5CDD505-2E9C-101B-9397-08002B2CF9AE}" pid="7" name="MSIP_Label_dad3be33-4108-4738-9e07-d8656a181486_SiteId">
    <vt:lpwstr>945c199a-83a2-4e80-9f8c-5a91be5752dd</vt:lpwstr>
  </property>
  <property fmtid="{D5CDD505-2E9C-101B-9397-08002B2CF9AE}" pid="8" name="MSIP_Label_dad3be33-4108-4738-9e07-d8656a181486_ActionId">
    <vt:lpwstr>aa22bdb7-9d43-42da-a633-b43f00b5ce81</vt:lpwstr>
  </property>
  <property fmtid="{D5CDD505-2E9C-101B-9397-08002B2CF9AE}" pid="9" name="MSIP_Label_dad3be33-4108-4738-9e07-d8656a181486_ContentBits">
    <vt:lpwstr>0</vt:lpwstr>
  </property>
</Properties>
</file>